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4001" r:id="rId2"/>
  </p:sldMasterIdLst>
  <p:notesMasterIdLst>
    <p:notesMasterId r:id="rId95"/>
  </p:notesMasterIdLst>
  <p:sldIdLst>
    <p:sldId id="257" r:id="rId3"/>
    <p:sldId id="258" r:id="rId4"/>
    <p:sldId id="454" r:id="rId5"/>
    <p:sldId id="262" r:id="rId6"/>
    <p:sldId id="264" r:id="rId7"/>
    <p:sldId id="265" r:id="rId8"/>
    <p:sldId id="477" r:id="rId9"/>
    <p:sldId id="321" r:id="rId10"/>
    <p:sldId id="322" r:id="rId11"/>
    <p:sldId id="458" r:id="rId12"/>
    <p:sldId id="463" r:id="rId13"/>
    <p:sldId id="327" r:id="rId14"/>
    <p:sldId id="330" r:id="rId15"/>
    <p:sldId id="471" r:id="rId16"/>
    <p:sldId id="472" r:id="rId17"/>
    <p:sldId id="473" r:id="rId18"/>
    <p:sldId id="474" r:id="rId19"/>
    <p:sldId id="475" r:id="rId20"/>
    <p:sldId id="476" r:id="rId21"/>
    <p:sldId id="337" r:id="rId22"/>
    <p:sldId id="338" r:id="rId23"/>
    <p:sldId id="348" r:id="rId24"/>
    <p:sldId id="479" r:id="rId25"/>
    <p:sldId id="478" r:id="rId26"/>
    <p:sldId id="480" r:id="rId27"/>
    <p:sldId id="349" r:id="rId28"/>
    <p:sldId id="350" r:id="rId29"/>
    <p:sldId id="351" r:id="rId30"/>
    <p:sldId id="358" r:id="rId31"/>
    <p:sldId id="359" r:id="rId32"/>
    <p:sldId id="360" r:id="rId33"/>
    <p:sldId id="361" r:id="rId34"/>
    <p:sldId id="362" r:id="rId35"/>
    <p:sldId id="363" r:id="rId36"/>
    <p:sldId id="481" r:id="rId37"/>
    <p:sldId id="482" r:id="rId38"/>
    <p:sldId id="483" r:id="rId39"/>
    <p:sldId id="484" r:id="rId40"/>
    <p:sldId id="485" r:id="rId41"/>
    <p:sldId id="487" r:id="rId42"/>
    <p:sldId id="365" r:id="rId43"/>
    <p:sldId id="366" r:id="rId44"/>
    <p:sldId id="488" r:id="rId45"/>
    <p:sldId id="368" r:id="rId46"/>
    <p:sldId id="371" r:id="rId47"/>
    <p:sldId id="372" r:id="rId48"/>
    <p:sldId id="373" r:id="rId49"/>
    <p:sldId id="374" r:id="rId50"/>
    <p:sldId id="489" r:id="rId51"/>
    <p:sldId id="490" r:id="rId52"/>
    <p:sldId id="375" r:id="rId53"/>
    <p:sldId id="376" r:id="rId54"/>
    <p:sldId id="377" r:id="rId55"/>
    <p:sldId id="378" r:id="rId56"/>
    <p:sldId id="379" r:id="rId57"/>
    <p:sldId id="380" r:id="rId58"/>
    <p:sldId id="385" r:id="rId59"/>
    <p:sldId id="386" r:id="rId60"/>
    <p:sldId id="387" r:id="rId61"/>
    <p:sldId id="388" r:id="rId62"/>
    <p:sldId id="389" r:id="rId63"/>
    <p:sldId id="390" r:id="rId64"/>
    <p:sldId id="391" r:id="rId65"/>
    <p:sldId id="392" r:id="rId66"/>
    <p:sldId id="393" r:id="rId67"/>
    <p:sldId id="394" r:id="rId68"/>
    <p:sldId id="395" r:id="rId69"/>
    <p:sldId id="396" r:id="rId70"/>
    <p:sldId id="397" r:id="rId71"/>
    <p:sldId id="401" r:id="rId72"/>
    <p:sldId id="403" r:id="rId73"/>
    <p:sldId id="404" r:id="rId74"/>
    <p:sldId id="405" r:id="rId75"/>
    <p:sldId id="407" r:id="rId76"/>
    <p:sldId id="408" r:id="rId77"/>
    <p:sldId id="409" r:id="rId78"/>
    <p:sldId id="410" r:id="rId79"/>
    <p:sldId id="411" r:id="rId80"/>
    <p:sldId id="412" r:id="rId81"/>
    <p:sldId id="413" r:id="rId82"/>
    <p:sldId id="414" r:id="rId83"/>
    <p:sldId id="415" r:id="rId84"/>
    <p:sldId id="416" r:id="rId85"/>
    <p:sldId id="417" r:id="rId86"/>
    <p:sldId id="422" r:id="rId87"/>
    <p:sldId id="423" r:id="rId88"/>
    <p:sldId id="429" r:id="rId89"/>
    <p:sldId id="430" r:id="rId90"/>
    <p:sldId id="431" r:id="rId91"/>
    <p:sldId id="432" r:id="rId92"/>
    <p:sldId id="433" r:id="rId93"/>
    <p:sldId id="434" r:id="rId9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00" autoAdjust="0"/>
    <p:restoredTop sz="72325" autoAdjust="0"/>
  </p:normalViewPr>
  <p:slideViewPr>
    <p:cSldViewPr snapToGrid="0">
      <p:cViewPr varScale="1">
        <p:scale>
          <a:sx n="66" d="100"/>
          <a:sy n="66" d="100"/>
        </p:scale>
        <p:origin x="480" y="48"/>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notesMaster" Target="notesMasters/notesMaster1.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80" Type="http://schemas.openxmlformats.org/officeDocument/2006/relationships/slide" Target="slides/slide78.xml"/><Relationship Id="rId85" Type="http://schemas.openxmlformats.org/officeDocument/2006/relationships/slide" Target="slides/slide83.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viewProps" Target="viewProps.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microsoft.com/office/2015/10/relationships/revisionInfo" Target="revisionInfo.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162B84F-0AA4-448A-8B81-312940DA7147}" type="datetimeFigureOut">
              <a:rPr lang="en-US" smtClean="0"/>
              <a:t>3/26/2018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1000D7-2E9F-4C63-8300-2231AFD10F5B}" type="slidenum">
              <a:rPr lang="en-US" smtClean="0"/>
              <a:t>‹#›</a:t>
            </a:fld>
            <a:endParaRPr lang="en-US"/>
          </a:p>
        </p:txBody>
      </p:sp>
    </p:spTree>
    <p:extLst>
      <p:ext uri="{BB962C8B-B14F-4D97-AF65-F5344CB8AC3E}">
        <p14:creationId xmlns:p14="http://schemas.microsoft.com/office/powerpoint/2010/main" val="1368944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DD37E1-B8F4-4EEA-9E3C-6B70F5B6BBE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Date Placeholder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B2EA9A-B026-4FC5-8895-B44EB85F6686}" type="datetime1">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3/26/2018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Footer Placeholder 5"/>
          <p:cNvSpPr>
            <a:spLocks noGrp="1"/>
          </p:cNvSpPr>
          <p:nvPr>
            <p:ph type="ftr"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Copyright 2014 International Code Council</a:t>
            </a:r>
          </a:p>
        </p:txBody>
      </p:sp>
      <p:sp>
        <p:nvSpPr>
          <p:cNvPr id="7" name="Header Placeholder 6"/>
          <p:cNvSpPr>
            <a:spLocks noGrp="1"/>
          </p:cNvSpPr>
          <p:nvPr>
            <p:ph type="hdr" sz="quarter" idx="1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2015 IBC Significant Changes</a:t>
            </a:r>
          </a:p>
        </p:txBody>
      </p:sp>
    </p:spTree>
    <p:extLst>
      <p:ext uri="{BB962C8B-B14F-4D97-AF65-F5344CB8AC3E}">
        <p14:creationId xmlns:p14="http://schemas.microsoft.com/office/powerpoint/2010/main" val="6652609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Section 510.2 is one of a handful of provisions</a:t>
            </a:r>
          </a:p>
          <a:p>
            <a:r>
              <a:rPr lang="en-US" sz="1200" b="0" i="0" u="none" strike="noStrike" kern="1200" baseline="0" dirty="0">
                <a:solidFill>
                  <a:schemeClr val="tx1"/>
                </a:solidFill>
                <a:latin typeface="+mn-lt"/>
                <a:ea typeface="+mn-ea"/>
                <a:cs typeface="+mn-cs"/>
              </a:rPr>
              <a:t>in the IBC that permits structures to be divided horizontally in</a:t>
            </a:r>
          </a:p>
          <a:p>
            <a:r>
              <a:rPr lang="en-US" sz="1200" b="0" i="0" u="none" strike="noStrike" kern="1200" baseline="0" dirty="0">
                <a:solidFill>
                  <a:schemeClr val="tx1"/>
                </a:solidFill>
                <a:latin typeface="+mn-lt"/>
                <a:ea typeface="+mn-ea"/>
                <a:cs typeface="+mn-cs"/>
              </a:rPr>
              <a:t>such a manner that the portions of the structure above and below a fire-resistance-</a:t>
            </a:r>
          </a:p>
          <a:p>
            <a:r>
              <a:rPr lang="en-US" sz="1200" b="0" i="0" u="none" strike="noStrike" kern="1200" baseline="0" dirty="0">
                <a:solidFill>
                  <a:schemeClr val="tx1"/>
                </a:solidFill>
                <a:latin typeface="+mn-lt"/>
                <a:ea typeface="+mn-ea"/>
                <a:cs typeface="+mn-cs"/>
              </a:rPr>
              <a:t>rated horizontal separation can each be considered as separate</a:t>
            </a:r>
          </a:p>
          <a:p>
            <a:r>
              <a:rPr lang="en-US" sz="1200" b="0" i="0" u="none" strike="noStrike" kern="1200" baseline="0" dirty="0">
                <a:solidFill>
                  <a:schemeClr val="tx1"/>
                </a:solidFill>
                <a:latin typeface="+mn-lt"/>
                <a:ea typeface="+mn-ea"/>
                <a:cs typeface="+mn-cs"/>
              </a:rPr>
              <a:t>buildings when applying specified provisions of the code. The IBC makes</a:t>
            </a:r>
          </a:p>
          <a:p>
            <a:r>
              <a:rPr lang="en-US" sz="1200" b="0" i="0" u="none" strike="noStrike" kern="1200" baseline="0" dirty="0">
                <a:solidFill>
                  <a:schemeClr val="tx1"/>
                </a:solidFill>
                <a:latin typeface="+mn-lt"/>
                <a:ea typeface="+mn-ea"/>
                <a:cs typeface="+mn-cs"/>
              </a:rPr>
              <a:t>provisions for the use of a minimum 3-hour fire-resistance-rated horizontal</a:t>
            </a:r>
          </a:p>
          <a:p>
            <a:r>
              <a:rPr lang="en-US" sz="1200" b="0" i="0" u="none" strike="noStrike" kern="1200" baseline="0" dirty="0">
                <a:solidFill>
                  <a:schemeClr val="tx1"/>
                </a:solidFill>
                <a:latin typeface="+mn-lt"/>
                <a:ea typeface="+mn-ea"/>
                <a:cs typeface="+mn-cs"/>
              </a:rPr>
              <a:t>assembly as an equivalent construction feature, in certain aspects, to a</a:t>
            </a:r>
          </a:p>
          <a:p>
            <a:r>
              <a:rPr lang="en-US" sz="1200" b="0" i="0" u="none" strike="noStrike" kern="1200" baseline="0" dirty="0">
                <a:solidFill>
                  <a:schemeClr val="tx1"/>
                </a:solidFill>
                <a:latin typeface="+mn-lt"/>
                <a:ea typeface="+mn-ea"/>
                <a:cs typeface="+mn-cs"/>
              </a:rPr>
              <a:t>fire wall. This methodology is often referred to as a “podium,” “pedestal,”</a:t>
            </a:r>
          </a:p>
          <a:p>
            <a:r>
              <a:rPr lang="en-US" sz="1200" b="0" i="0" u="none" strike="noStrike" kern="1200" baseline="0" dirty="0">
                <a:solidFill>
                  <a:schemeClr val="tx1"/>
                </a:solidFill>
                <a:latin typeface="+mn-lt"/>
                <a:ea typeface="+mn-ea"/>
                <a:cs typeface="+mn-cs"/>
              </a:rPr>
              <a:t>or “platform” building. Two key conditions have been modified, resulting</a:t>
            </a:r>
          </a:p>
          <a:p>
            <a:r>
              <a:rPr lang="en-US" sz="1200" b="0" i="0" u="none" strike="noStrike" kern="1200" baseline="0" dirty="0">
                <a:solidFill>
                  <a:schemeClr val="tx1"/>
                </a:solidFill>
                <a:latin typeface="+mn-lt"/>
                <a:ea typeface="+mn-ea"/>
                <a:cs typeface="+mn-cs"/>
              </a:rPr>
              <a:t>in a change in application of the provisions.</a:t>
            </a:r>
          </a:p>
          <a:p>
            <a:r>
              <a:rPr lang="en-US" sz="1200" b="0" i="0" u="none" strike="noStrike" kern="1200" baseline="0" dirty="0">
                <a:solidFill>
                  <a:schemeClr val="tx1"/>
                </a:solidFill>
                <a:latin typeface="+mn-lt"/>
                <a:ea typeface="+mn-ea"/>
                <a:cs typeface="+mn-cs"/>
              </a:rPr>
              <a:t>Historically, as regulated by Item 2, the portion of the building below the</a:t>
            </a:r>
          </a:p>
          <a:p>
            <a:r>
              <a:rPr lang="en-US" sz="1200" b="0" i="0" u="none" strike="noStrike" kern="1200" baseline="0" dirty="0">
                <a:solidFill>
                  <a:schemeClr val="tx1"/>
                </a:solidFill>
                <a:latin typeface="+mn-lt"/>
                <a:ea typeface="+mn-ea"/>
                <a:cs typeface="+mn-cs"/>
              </a:rPr>
              <a:t>3-hour horizontal separation has been limited to one story above grade</a:t>
            </a:r>
          </a:p>
          <a:p>
            <a:r>
              <a:rPr lang="en-US" sz="1200" b="0" i="0" u="none" strike="noStrike" kern="1200" baseline="0" dirty="0">
                <a:solidFill>
                  <a:schemeClr val="tx1"/>
                </a:solidFill>
                <a:latin typeface="+mn-lt"/>
                <a:ea typeface="+mn-ea"/>
                <a:cs typeface="+mn-cs"/>
              </a:rPr>
              <a:t>plane. At that point, the upper building is limited to the total number of stories</a:t>
            </a:r>
          </a:p>
          <a:p>
            <a:r>
              <a:rPr lang="en-US" sz="1200" b="0" i="0" u="none" strike="noStrike" kern="1200" baseline="0" dirty="0">
                <a:solidFill>
                  <a:schemeClr val="tx1"/>
                </a:solidFill>
                <a:latin typeface="+mn-lt"/>
                <a:ea typeface="+mn-ea"/>
                <a:cs typeface="+mn-cs"/>
              </a:rPr>
              <a:t>as permitted in Table 503 along with any applicable sprinkler increase</a:t>
            </a:r>
          </a:p>
          <a:p>
            <a:r>
              <a:rPr lang="en-US" sz="1200" b="0" i="0" u="none" strike="noStrike" kern="1200" baseline="0" dirty="0">
                <a:solidFill>
                  <a:schemeClr val="tx1"/>
                </a:solidFill>
                <a:latin typeface="+mn-lt"/>
                <a:ea typeface="+mn-ea"/>
                <a:cs typeface="+mn-cs"/>
              </a:rPr>
              <a:t>based on Section 504.2. As a result, the net benefit in the application of Section</a:t>
            </a:r>
          </a:p>
          <a:p>
            <a:r>
              <a:rPr lang="en-US" sz="1200" b="0" i="0" u="none" strike="noStrike" kern="1200" baseline="0" dirty="0">
                <a:solidFill>
                  <a:schemeClr val="tx1"/>
                </a:solidFill>
                <a:latin typeface="+mn-lt"/>
                <a:ea typeface="+mn-ea"/>
                <a:cs typeface="+mn-cs"/>
              </a:rPr>
              <a:t>510.2 has previously been limited to a one-story increase in overall</a:t>
            </a:r>
          </a:p>
          <a:p>
            <a:r>
              <a:rPr lang="en-US" sz="1200" b="0" i="0" u="none" strike="noStrike" kern="1200" baseline="0" dirty="0">
                <a:solidFill>
                  <a:schemeClr val="tx1"/>
                </a:solidFill>
                <a:latin typeface="+mn-lt"/>
                <a:ea typeface="+mn-ea"/>
                <a:cs typeface="+mn-cs"/>
              </a:rPr>
              <a:t>building height. There is now no limit to the number of stories above grade</a:t>
            </a:r>
          </a:p>
          <a:p>
            <a:r>
              <a:rPr lang="en-US" sz="1200" b="0" i="0" u="none" strike="noStrike" kern="1200" baseline="0" dirty="0">
                <a:solidFill>
                  <a:schemeClr val="tx1"/>
                </a:solidFill>
                <a:latin typeface="+mn-lt"/>
                <a:ea typeface="+mn-ea"/>
                <a:cs typeface="+mn-cs"/>
              </a:rPr>
              <a:t>plane that occur below the horizontal separation, provided the total building</a:t>
            </a:r>
          </a:p>
          <a:p>
            <a:r>
              <a:rPr lang="en-US" sz="1200" b="0" i="0" u="none" strike="noStrike" kern="1200" baseline="0" dirty="0">
                <a:solidFill>
                  <a:schemeClr val="tx1"/>
                </a:solidFill>
                <a:latin typeface="+mn-lt"/>
                <a:ea typeface="+mn-ea"/>
                <a:cs typeface="+mn-cs"/>
              </a:rPr>
              <a:t>height in feet, measured from grade plane to the average height of the</a:t>
            </a:r>
          </a:p>
          <a:p>
            <a:r>
              <a:rPr lang="en-US" sz="1200" b="0" i="0" u="none" strike="noStrike" kern="1200" baseline="0" dirty="0">
                <a:solidFill>
                  <a:schemeClr val="tx1"/>
                </a:solidFill>
                <a:latin typeface="+mn-lt"/>
                <a:ea typeface="+mn-ea"/>
                <a:cs typeface="+mn-cs"/>
              </a:rPr>
              <a:t>highest roof surface, does not exceed the allowable building height in feet.</a:t>
            </a:r>
            <a:endParaRPr lang="en-US" dirty="0"/>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2015 IBC Significant Changes</a:t>
            </a: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Date Placeholder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B30675-7772-4309-A572-5E10B288808B}" type="datetime1">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3/26/2018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Footer Placeholder 5"/>
          <p:cNvSpPr>
            <a:spLocks noGrp="1"/>
          </p:cNvSpPr>
          <p:nvPr>
            <p:ph type="ftr"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Copyright 2014 International Code Council</a:t>
            </a: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DD37E1-B8F4-4EEA-9E3C-6B70F5B6BBE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530952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1200" b="0" i="0" u="none" strike="noStrike" kern="1200" baseline="0" dirty="0">
                <a:solidFill>
                  <a:schemeClr val="tx1"/>
                </a:solidFill>
                <a:latin typeface="+mn-lt"/>
                <a:ea typeface="+mn-ea"/>
                <a:cs typeface="+mn-cs"/>
              </a:rPr>
              <a:t>Building height still limited by occupancy and construction type as set forth in Table 504.3</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Fire protection and life safety are better served where the building is built to its highest required construction type, Type IA. By limiting the Type IA portion, the code has previously created conditions where the majority of the structure was of a lower type of construction. Multiple stories of Type IA construction are now permitted below the upper building, and the limitation on total allowable building height in feet continues to be maintained.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Item 6 previously placed a limit on the occupancy classifications permitted below the horizontal assembly. Only those uses classified as Group A (occupant load of 299 or less), B, M, R and S could be located within the lower building. Item 6 has been expanded to now allow all occupancy groups other than Group H to be located below the 3-hour horizontal separation.  Because Item 2 requires the lower building to be fully sprinklered and of Type IA construction, it was determined that the exclusion of occupancies other than Group H was inconsistent with other provisions throughout the code.</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Section 510.2 has also been modified extensively in the previous editions of the IBC. When the concept was first introduced into the legacy codes, the special provisions were intended to address issues with very specific building types and uses. Over the years, it has been recognized that the concept can effectively be applied in a more broad-based manner; therefore, some of the specific limitations introduced in the initial application of the provisions continue to be modified or deleted.</a:t>
            </a:r>
            <a:endParaRPr lang="en-US" dirty="0"/>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2015 IBC Significant Changes</a:t>
            </a: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Date Placeholder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B10698-5B1F-4A12-8033-0FD33B19A8D4}" type="datetime1">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3/26/2018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Footer Placeholder 5"/>
          <p:cNvSpPr>
            <a:spLocks noGrp="1"/>
          </p:cNvSpPr>
          <p:nvPr>
            <p:ph type="ftr"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Copyright 2014 International Code Council</a:t>
            </a: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DD37E1-B8F4-4EEA-9E3C-6B70F5B6BBE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544103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The fire protection provisions of the </a:t>
            </a:r>
            <a:r>
              <a:rPr lang="en-US" sz="1200" b="0" i="1" u="none" strike="noStrike" kern="1200" baseline="0" dirty="0">
                <a:solidFill>
                  <a:schemeClr val="tx1"/>
                </a:solidFill>
                <a:latin typeface="+mn-lt"/>
                <a:ea typeface="+mn-ea"/>
                <a:cs typeface="+mn-cs"/>
              </a:rPr>
              <a:t>International</a:t>
            </a:r>
          </a:p>
          <a:p>
            <a:r>
              <a:rPr lang="en-US" sz="1200" b="0" i="1" u="none" strike="noStrike" kern="1200" baseline="0" dirty="0">
                <a:solidFill>
                  <a:schemeClr val="tx1"/>
                </a:solidFill>
                <a:latin typeface="+mn-lt"/>
                <a:ea typeface="+mn-ea"/>
                <a:cs typeface="+mn-cs"/>
              </a:rPr>
              <a:t>Building Code </a:t>
            </a:r>
            <a:r>
              <a:rPr lang="en-US" sz="1200" b="0" i="0" u="none" strike="noStrike" kern="1200" baseline="0" dirty="0">
                <a:solidFill>
                  <a:schemeClr val="tx1"/>
                </a:solidFill>
                <a:latin typeface="+mn-lt"/>
                <a:ea typeface="+mn-ea"/>
                <a:cs typeface="+mn-cs"/>
              </a:rPr>
              <a:t>(IBC) are found primarily in</a:t>
            </a:r>
          </a:p>
          <a:p>
            <a:r>
              <a:rPr lang="en-US" sz="1200" b="0" i="0" u="none" strike="noStrike" kern="1200" baseline="0" dirty="0">
                <a:solidFill>
                  <a:schemeClr val="tx1"/>
                </a:solidFill>
                <a:latin typeface="+mn-lt"/>
                <a:ea typeface="+mn-ea"/>
                <a:cs typeface="+mn-cs"/>
              </a:rPr>
              <a:t>Chapters 7 through 9. There are two general categories</a:t>
            </a:r>
          </a:p>
          <a:p>
            <a:r>
              <a:rPr lang="en-US" sz="1200" b="0" i="0" u="none" strike="noStrike" kern="1200" baseline="0" dirty="0">
                <a:solidFill>
                  <a:schemeClr val="tx1"/>
                </a:solidFill>
                <a:latin typeface="+mn-lt"/>
                <a:ea typeface="+mn-ea"/>
                <a:cs typeface="+mn-cs"/>
              </a:rPr>
              <a:t>of fire protection: active and passive. The fire</a:t>
            </a:r>
          </a:p>
          <a:p>
            <a:r>
              <a:rPr lang="en-US" sz="1200" b="0" i="0" u="none" strike="noStrike" kern="1200" baseline="0" dirty="0">
                <a:solidFill>
                  <a:schemeClr val="tx1"/>
                </a:solidFill>
                <a:latin typeface="+mn-lt"/>
                <a:ea typeface="+mn-ea"/>
                <a:cs typeface="+mn-cs"/>
              </a:rPr>
              <a:t>and smoke resistance of building elements and systems</a:t>
            </a:r>
          </a:p>
          <a:p>
            <a:r>
              <a:rPr lang="en-US" sz="1200" b="0" i="0" u="none" strike="noStrike" kern="1200" baseline="0" dirty="0">
                <a:solidFill>
                  <a:schemeClr val="tx1"/>
                </a:solidFill>
                <a:latin typeface="+mn-lt"/>
                <a:ea typeface="+mn-ea"/>
                <a:cs typeface="+mn-cs"/>
              </a:rPr>
              <a:t>in compliance with Chapter 7 provides for passive protection.</a:t>
            </a:r>
          </a:p>
          <a:p>
            <a:r>
              <a:rPr lang="en-US" sz="1200" b="0" i="0" u="none" strike="noStrike" kern="1200" baseline="0" dirty="0">
                <a:solidFill>
                  <a:schemeClr val="tx1"/>
                </a:solidFill>
                <a:latin typeface="+mn-lt"/>
                <a:ea typeface="+mn-ea"/>
                <a:cs typeface="+mn-cs"/>
              </a:rPr>
              <a:t>Chapter 9 contains requirements for various</a:t>
            </a:r>
          </a:p>
          <a:p>
            <a:r>
              <a:rPr lang="en-US" sz="1200" b="0" i="0" u="none" strike="noStrike" kern="1200" baseline="0" dirty="0">
                <a:solidFill>
                  <a:schemeClr val="tx1"/>
                </a:solidFill>
                <a:latin typeface="+mn-lt"/>
                <a:ea typeface="+mn-ea"/>
                <a:cs typeface="+mn-cs"/>
              </a:rPr>
              <a:t>active systems often utilized in the creation of a safe</a:t>
            </a:r>
          </a:p>
          <a:p>
            <a:r>
              <a:rPr lang="en-US" sz="1200" b="0" i="0" u="none" strike="noStrike" kern="1200" baseline="0" dirty="0">
                <a:solidFill>
                  <a:schemeClr val="tx1"/>
                </a:solidFill>
                <a:latin typeface="+mn-lt"/>
                <a:ea typeface="+mn-ea"/>
                <a:cs typeface="+mn-cs"/>
              </a:rPr>
              <a:t>building environment, including automatic sprinkler</a:t>
            </a:r>
          </a:p>
          <a:p>
            <a:r>
              <a:rPr lang="en-US" sz="1200" b="0" i="0" u="none" strike="noStrike" kern="1200" baseline="0" dirty="0">
                <a:solidFill>
                  <a:schemeClr val="tx1"/>
                </a:solidFill>
                <a:latin typeface="+mn-lt"/>
                <a:ea typeface="+mn-ea"/>
                <a:cs typeface="+mn-cs"/>
              </a:rPr>
              <a:t>systems, standpipe systems and fire alarm systems. To</a:t>
            </a:r>
          </a:p>
          <a:p>
            <a:r>
              <a:rPr lang="en-US" sz="1200" b="0" i="0" u="none" strike="noStrike" kern="1200" baseline="0" dirty="0">
                <a:solidFill>
                  <a:schemeClr val="tx1"/>
                </a:solidFill>
                <a:latin typeface="+mn-lt"/>
                <a:ea typeface="+mn-ea"/>
                <a:cs typeface="+mn-cs"/>
              </a:rPr>
              <a:t>further address the rapid spread of fire, the provisions</a:t>
            </a:r>
          </a:p>
          <a:p>
            <a:r>
              <a:rPr lang="en-US" sz="1200" b="0" i="0" u="none" strike="noStrike" kern="1200" baseline="0" dirty="0">
                <a:solidFill>
                  <a:schemeClr val="tx1"/>
                </a:solidFill>
                <a:latin typeface="+mn-lt"/>
                <a:ea typeface="+mn-ea"/>
                <a:cs typeface="+mn-cs"/>
              </a:rPr>
              <a:t>of Chapter 8 are intended to regulate interior-finish</a:t>
            </a:r>
          </a:p>
          <a:p>
            <a:r>
              <a:rPr lang="en-US" sz="1200" b="0" i="0" u="none" strike="noStrike" kern="1200" baseline="0" dirty="0">
                <a:solidFill>
                  <a:schemeClr val="tx1"/>
                </a:solidFill>
                <a:latin typeface="+mn-lt"/>
                <a:ea typeface="+mn-ea"/>
                <a:cs typeface="+mn-cs"/>
              </a:rPr>
              <a:t>materials,</a:t>
            </a:r>
          </a:p>
          <a:p>
            <a:r>
              <a:rPr lang="en-US" sz="1200" b="0" i="0" u="none" strike="noStrike" kern="1200" baseline="0" dirty="0">
                <a:solidFill>
                  <a:schemeClr val="tx1"/>
                </a:solidFill>
                <a:latin typeface="+mn-lt"/>
                <a:ea typeface="+mn-ea"/>
                <a:cs typeface="+mn-cs"/>
              </a:rPr>
              <a:t>such as wall and floor coverings. ■</a:t>
            </a:r>
            <a:endParaRPr lang="en-US" dirty="0"/>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2015 IBC Significant Changes</a:t>
            </a: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Date Placeholder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DF5F2E-EBEA-40FD-AAA2-94714116FEB9}" type="datetime1">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3/26/2018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Footer Placeholder 5"/>
          <p:cNvSpPr>
            <a:spLocks noGrp="1"/>
          </p:cNvSpPr>
          <p:nvPr>
            <p:ph type="ftr"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Copyright 2014 International Code Council</a:t>
            </a: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DD37E1-B8F4-4EEA-9E3C-6B70F5B6BBE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138444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2015 IBC Significant Changes</a:t>
            </a: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Date Placeholder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F7C701-2642-494F-8D8C-B63FC340D051}" type="datetime1">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3/26/2018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Footer Placeholder 5"/>
          <p:cNvSpPr>
            <a:spLocks noGrp="1"/>
          </p:cNvSpPr>
          <p:nvPr>
            <p:ph type="ftr"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Copyright 2014 International Code Council</a:t>
            </a: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DD37E1-B8F4-4EEA-9E3C-6B70F5B6BBE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867125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2015 IBC Significant Changes</a:t>
            </a: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Date Placeholder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F7C701-2642-494F-8D8C-B63FC340D051}" type="datetime1">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3/26/2018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Footer Placeholder 5"/>
          <p:cNvSpPr>
            <a:spLocks noGrp="1"/>
          </p:cNvSpPr>
          <p:nvPr>
            <p:ph type="ftr"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Copyright 2014 International Code Council</a:t>
            </a: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DD37E1-B8F4-4EEA-9E3C-6B70F5B6BBE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640838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2015 IBC Significant Changes</a:t>
            </a: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Date Placeholder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F7C701-2642-494F-8D8C-B63FC340D051}" type="datetime1">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3/26/2018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Footer Placeholder 5"/>
          <p:cNvSpPr>
            <a:spLocks noGrp="1"/>
          </p:cNvSpPr>
          <p:nvPr>
            <p:ph type="ftr"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Copyright 2014 International Code Council</a:t>
            </a: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DD37E1-B8F4-4EEA-9E3C-6B70F5B6BBE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074418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It is not uncommon for elements of the floor and/or roof construction to provide bracing support for exterior walls.</a:t>
            </a:r>
          </a:p>
          <a:p>
            <a:r>
              <a:rPr lang="en-US" sz="1200" b="0" i="0" u="none" strike="noStrike" kern="1200" baseline="0" dirty="0">
                <a:solidFill>
                  <a:schemeClr val="tx1"/>
                </a:solidFill>
                <a:latin typeface="+mn-lt"/>
                <a:ea typeface="+mn-ea"/>
                <a:cs typeface="+mn-cs"/>
              </a:rPr>
              <a:t>There has been confusion as to the exact type and performance of the protection of such bracing elements that are not located in the plane of the exterior wall. The deletion of the condition based on fire separation distance should result in more consistent application by focusing on the remaining provisions to establish the proper level of protection.</a:t>
            </a:r>
            <a:endParaRPr lang="en-US" dirty="0"/>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2015 IBC Significant Changes</a:t>
            </a: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Date Placeholder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2953B2-5E60-4493-A024-0E2819637A0A}" type="datetime1">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3/26/2018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Footer Placeholder 5"/>
          <p:cNvSpPr>
            <a:spLocks noGrp="1"/>
          </p:cNvSpPr>
          <p:nvPr>
            <p:ph type="ftr"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Copyright 2014 International Code Council</a:t>
            </a: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DD37E1-B8F4-4EEA-9E3C-6B70F5B6BBE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915974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CHANGE TYPE: </a:t>
            </a:r>
            <a:r>
              <a:rPr lang="en-US" sz="1200" b="0" i="0" u="none" strike="noStrike" kern="1200" baseline="0" dirty="0">
                <a:solidFill>
                  <a:schemeClr val="tx1"/>
                </a:solidFill>
                <a:latin typeface="+mn-lt"/>
                <a:ea typeface="+mn-ea"/>
                <a:cs typeface="+mn-cs"/>
              </a:rPr>
              <a:t>Modification</a:t>
            </a:r>
          </a:p>
          <a:p>
            <a:r>
              <a:rPr lang="en-US" sz="1200" b="1" i="0" u="none" strike="noStrike" kern="1200" baseline="0" dirty="0">
                <a:solidFill>
                  <a:schemeClr val="tx1"/>
                </a:solidFill>
                <a:latin typeface="+mn-lt"/>
                <a:ea typeface="+mn-ea"/>
                <a:cs typeface="+mn-cs"/>
              </a:rPr>
              <a:t>CHANGE SUMMARY: </a:t>
            </a:r>
            <a:r>
              <a:rPr lang="en-US" sz="1200" b="0" i="0" u="none" strike="noStrike" kern="1200" baseline="0" dirty="0">
                <a:solidFill>
                  <a:schemeClr val="tx1"/>
                </a:solidFill>
                <a:latin typeface="+mn-lt"/>
                <a:ea typeface="+mn-ea"/>
                <a:cs typeface="+mn-cs"/>
              </a:rPr>
              <a:t>Openings are permitted through adjacent exterior walls of a Group S-2 parking garage and a Group R-2 building on the same</a:t>
            </a:r>
          </a:p>
          <a:p>
            <a:r>
              <a:rPr lang="en-US" sz="1200" b="0" i="0" u="none" strike="noStrike" kern="1200" baseline="0" dirty="0">
                <a:solidFill>
                  <a:schemeClr val="tx1"/>
                </a:solidFill>
                <a:latin typeface="+mn-lt"/>
                <a:ea typeface="+mn-ea"/>
                <a:cs typeface="+mn-cs"/>
              </a:rPr>
              <a:t>lot where such buildings are regulated as two buildings on the same lot and the fire separation distance is zero.</a:t>
            </a:r>
            <a:endParaRPr lang="en-US" dirty="0"/>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2015 IBC Significant Changes</a:t>
            </a: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Date Placeholder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AAC32D-5FDE-4F59-A378-34D2D23EBED2}" type="datetime1">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3/26/2018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Footer Placeholder 5"/>
          <p:cNvSpPr>
            <a:spLocks noGrp="1"/>
          </p:cNvSpPr>
          <p:nvPr>
            <p:ph type="ftr"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Copyright 2014 International Code Council</a:t>
            </a: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DD37E1-B8F4-4EEA-9E3C-6B70F5B6BBE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068962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It is not uncommon for elements of the floor and/or roof construction to provide bracing support for exterior walls.</a:t>
            </a:r>
          </a:p>
          <a:p>
            <a:r>
              <a:rPr lang="en-US" sz="1200" b="0" i="0" u="none" strike="noStrike" kern="1200" baseline="0" dirty="0">
                <a:solidFill>
                  <a:schemeClr val="tx1"/>
                </a:solidFill>
                <a:latin typeface="+mn-lt"/>
                <a:ea typeface="+mn-ea"/>
                <a:cs typeface="+mn-cs"/>
              </a:rPr>
              <a:t>There has been confusion as to the exact type and performance of the protection of such bracing elements that are not located in the plane of the exterior wall. The deletion of the condition based on fire separation distance should result in more consistent application by focusing on the remaining provisions to establish the proper level of protection.</a:t>
            </a:r>
            <a:endParaRPr lang="en-US" dirty="0"/>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2015 IBC Significant Changes</a:t>
            </a: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Date Placeholder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2953B2-5E60-4493-A024-0E2819637A0A}" type="datetime1">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3/26/2018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Footer Placeholder 5"/>
          <p:cNvSpPr>
            <a:spLocks noGrp="1"/>
          </p:cNvSpPr>
          <p:nvPr>
            <p:ph type="ftr"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Copyright 2014 International Code Council</a:t>
            </a: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DD37E1-B8F4-4EEA-9E3C-6B70F5B6BBE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064623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Smoke compartment = outside wall to outside</a:t>
            </a:r>
            <a:r>
              <a:rPr lang="en-US" baseline="0" dirty="0"/>
              <a:t> wall</a:t>
            </a:r>
          </a:p>
          <a:p>
            <a:endParaRPr lang="en-US" baseline="0" dirty="0"/>
          </a:p>
          <a:p>
            <a:r>
              <a:rPr lang="en-US" baseline="0" dirty="0"/>
              <a:t>Elevator lobby or area of refuge = outside wall, another smoke barrier wall or a fire barrier wall having a minimum 1 </a:t>
            </a:r>
            <a:r>
              <a:rPr lang="en-US" baseline="0" dirty="0" err="1"/>
              <a:t>hr</a:t>
            </a:r>
            <a:r>
              <a:rPr lang="en-US" baseline="0" dirty="0"/>
              <a:t> rating</a:t>
            </a:r>
            <a:endParaRPr lang="en-US" dirty="0"/>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2015 IBC Significant Changes</a:t>
            </a: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Date Placeholder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B80211-FD5E-4111-BADC-D49C32C5473D}" type="datetime1">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3/26/2018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Footer Placeholder 5"/>
          <p:cNvSpPr>
            <a:spLocks noGrp="1"/>
          </p:cNvSpPr>
          <p:nvPr>
            <p:ph type="ftr"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Copyright 2014 International Code Council</a:t>
            </a: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DD37E1-B8F4-4EEA-9E3C-6B70F5B6BBE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282691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2015 IBC Significant Changes</a:t>
            </a:r>
          </a:p>
        </p:txBody>
      </p:sp>
      <p:sp>
        <p:nvSpPr>
          <p:cNvPr id="5" name="Date Placeholder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7E1C011-B18E-4310-9D77-67B315141BD0}" type="datetime1">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3/26/2018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Footer Placeholder 5"/>
          <p:cNvSpPr>
            <a:spLocks noGrp="1"/>
          </p:cNvSpPr>
          <p:nvPr>
            <p:ph type="ftr"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Copyright 2014 International Code Council</a:t>
            </a:r>
          </a:p>
        </p:txBody>
      </p:sp>
      <p:sp>
        <p:nvSpPr>
          <p:cNvPr id="7" name="Slide Number Placeholder 6"/>
          <p:cNvSpPr>
            <a:spLocks noGrp="1"/>
          </p:cNvSpPr>
          <p:nvPr>
            <p:ph type="sldNum" sz="quarter" idx="1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DD37E1-B8F4-4EEA-9E3C-6B70F5B6BBE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560941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Specific additional restrictions have been</a:t>
            </a:r>
          </a:p>
          <a:p>
            <a:r>
              <a:rPr lang="en-US" sz="1200" b="0" i="0" u="none" strike="noStrike" kern="1200" baseline="0" dirty="0">
                <a:solidFill>
                  <a:schemeClr val="tx1"/>
                </a:solidFill>
                <a:latin typeface="+mn-lt"/>
                <a:ea typeface="+mn-ea"/>
                <a:cs typeface="+mn-cs"/>
              </a:rPr>
              <a:t>placed on the design and use of limited area sprinkler systems. The most</a:t>
            </a:r>
          </a:p>
          <a:p>
            <a:r>
              <a:rPr lang="en-US" sz="1200" b="0" i="0" u="none" strike="noStrike" kern="1200" baseline="0" dirty="0">
                <a:solidFill>
                  <a:schemeClr val="tx1"/>
                </a:solidFill>
                <a:latin typeface="+mn-lt"/>
                <a:ea typeface="+mn-ea"/>
                <a:cs typeface="+mn-cs"/>
              </a:rPr>
              <a:t>obvious restriction is the reduction to six on the maximum number of</a:t>
            </a:r>
          </a:p>
          <a:p>
            <a:r>
              <a:rPr lang="en-US" sz="1200" b="0" i="0" u="none" strike="noStrike" kern="1200" baseline="0" dirty="0">
                <a:solidFill>
                  <a:schemeClr val="tx1"/>
                </a:solidFill>
                <a:latin typeface="+mn-lt"/>
                <a:ea typeface="+mn-ea"/>
                <a:cs typeface="+mn-cs"/>
              </a:rPr>
              <a:t>sprinklers</a:t>
            </a:r>
          </a:p>
          <a:p>
            <a:r>
              <a:rPr lang="en-US" sz="1200" b="0" i="0" u="none" strike="noStrike" kern="1200" baseline="0" dirty="0">
                <a:solidFill>
                  <a:schemeClr val="tx1"/>
                </a:solidFill>
                <a:latin typeface="+mn-lt"/>
                <a:ea typeface="+mn-ea"/>
                <a:cs typeface="+mn-cs"/>
              </a:rPr>
              <a:t>permitted. Previously, up to 20 sprinklers were allowed on</a:t>
            </a:r>
          </a:p>
          <a:p>
            <a:r>
              <a:rPr lang="en-US" sz="1200" b="0" i="0" u="none" strike="noStrike" kern="1200" baseline="0" dirty="0">
                <a:solidFill>
                  <a:schemeClr val="tx1"/>
                </a:solidFill>
                <a:latin typeface="+mn-lt"/>
                <a:ea typeface="+mn-ea"/>
                <a:cs typeface="+mn-cs"/>
              </a:rPr>
              <a:t>limited area sprinkler systems. In addition, although the 2012 IBC is not</a:t>
            </a:r>
          </a:p>
          <a:p>
            <a:r>
              <a:rPr lang="en-US" sz="1200" b="0" i="0" u="none" strike="noStrike" kern="1200" baseline="0" dirty="0">
                <a:solidFill>
                  <a:schemeClr val="tx1"/>
                </a:solidFill>
                <a:latin typeface="+mn-lt"/>
                <a:ea typeface="+mn-ea"/>
                <a:cs typeface="+mn-cs"/>
              </a:rPr>
              <a:t>specific as to how multiple limited area systems are to be provided, the</a:t>
            </a:r>
          </a:p>
          <a:p>
            <a:r>
              <a:rPr lang="en-US" sz="1200" b="0" i="0" u="none" strike="noStrike" kern="1200" baseline="0" dirty="0">
                <a:solidFill>
                  <a:schemeClr val="tx1"/>
                </a:solidFill>
                <a:latin typeface="+mn-lt"/>
                <a:ea typeface="+mn-ea"/>
                <a:cs typeface="+mn-cs"/>
              </a:rPr>
              <a:t>code now limits the system and the six sprinklers to a single fire area.</a:t>
            </a:r>
          </a:p>
          <a:p>
            <a:r>
              <a:rPr lang="en-US" sz="1200" b="0" i="0" u="none" strike="noStrike" kern="1200" baseline="0" dirty="0">
                <a:solidFill>
                  <a:schemeClr val="tx1"/>
                </a:solidFill>
                <a:latin typeface="+mn-lt"/>
                <a:ea typeface="+mn-ea"/>
                <a:cs typeface="+mn-cs"/>
              </a:rPr>
              <a:t>Previously,</a:t>
            </a:r>
          </a:p>
          <a:p>
            <a:r>
              <a:rPr lang="en-US" sz="1200" b="0" i="0" u="none" strike="noStrike" kern="1200" baseline="0" dirty="0">
                <a:solidFill>
                  <a:schemeClr val="tx1"/>
                </a:solidFill>
                <a:latin typeface="+mn-lt"/>
                <a:ea typeface="+mn-ea"/>
                <a:cs typeface="+mn-cs"/>
              </a:rPr>
              <a:t>it was permissible to have several separate systems protecting</a:t>
            </a:r>
          </a:p>
          <a:p>
            <a:r>
              <a:rPr lang="en-US" sz="1200" b="0" i="0" u="none" strike="noStrike" kern="1200" baseline="0" dirty="0">
                <a:solidFill>
                  <a:schemeClr val="tx1"/>
                </a:solidFill>
                <a:latin typeface="+mn-lt"/>
                <a:ea typeface="+mn-ea"/>
                <a:cs typeface="+mn-cs"/>
              </a:rPr>
              <a:t>a</a:t>
            </a:r>
          </a:p>
          <a:p>
            <a:r>
              <a:rPr lang="en-US" sz="1200" b="0" i="0" u="none" strike="noStrike" kern="1200" baseline="0" dirty="0">
                <a:solidFill>
                  <a:schemeClr val="tx1"/>
                </a:solidFill>
                <a:latin typeface="+mn-lt"/>
                <a:ea typeface="+mn-ea"/>
                <a:cs typeface="+mn-cs"/>
              </a:rPr>
              <a:t>large space. Because these limited area systems are permitted to be served</a:t>
            </a:r>
          </a:p>
          <a:p>
            <a:r>
              <a:rPr lang="en-US" sz="1200" b="0" i="0" u="none" strike="noStrike" kern="1200" baseline="0" dirty="0">
                <a:solidFill>
                  <a:schemeClr val="tx1"/>
                </a:solidFill>
                <a:latin typeface="+mn-lt"/>
                <a:ea typeface="+mn-ea"/>
                <a:cs typeface="+mn-cs"/>
              </a:rPr>
              <a:t>from the general domestic plumbing system as opposed to a dedicated</a:t>
            </a:r>
          </a:p>
          <a:p>
            <a:r>
              <a:rPr lang="en-US" sz="1200" b="0" i="0" u="none" strike="noStrike" kern="1200" baseline="0" dirty="0">
                <a:solidFill>
                  <a:schemeClr val="tx1"/>
                </a:solidFill>
                <a:latin typeface="+mn-lt"/>
                <a:ea typeface="+mn-ea"/>
                <a:cs typeface="+mn-cs"/>
              </a:rPr>
              <a:t>fire protection line, the new fire area limitation will help ensure that the</a:t>
            </a:r>
          </a:p>
          <a:p>
            <a:r>
              <a:rPr lang="en-US" sz="1200" b="0" i="0" u="none" strike="noStrike" kern="1200" baseline="0" dirty="0">
                <a:solidFill>
                  <a:schemeClr val="tx1"/>
                </a:solidFill>
                <a:latin typeface="+mn-lt"/>
                <a:ea typeface="+mn-ea"/>
                <a:cs typeface="+mn-cs"/>
              </a:rPr>
              <a:t>demand on the water supply can be met and reduce or eliminate the potential</a:t>
            </a:r>
          </a:p>
          <a:p>
            <a:r>
              <a:rPr lang="en-US" sz="1200" b="0" i="0" u="none" strike="noStrike" kern="1200" baseline="0" dirty="0">
                <a:solidFill>
                  <a:schemeClr val="tx1"/>
                </a:solidFill>
                <a:latin typeface="+mn-lt"/>
                <a:ea typeface="+mn-ea"/>
                <a:cs typeface="+mn-cs"/>
              </a:rPr>
              <a:t>need for multiple systems for any single event. Because limited</a:t>
            </a:r>
          </a:p>
          <a:p>
            <a:r>
              <a:rPr lang="en-US" sz="1200" b="0" i="0" u="none" strike="noStrike" kern="1200" baseline="0" dirty="0">
                <a:solidFill>
                  <a:schemeClr val="tx1"/>
                </a:solidFill>
                <a:latin typeface="+mn-lt"/>
                <a:ea typeface="+mn-ea"/>
                <a:cs typeface="+mn-cs"/>
              </a:rPr>
              <a:t>area</a:t>
            </a:r>
          </a:p>
          <a:p>
            <a:r>
              <a:rPr lang="en-US" sz="1200" b="0" i="0" u="none" strike="noStrike" kern="1200" baseline="0" dirty="0">
                <a:solidFill>
                  <a:schemeClr val="tx1"/>
                </a:solidFill>
                <a:latin typeface="+mn-lt"/>
                <a:ea typeface="+mn-ea"/>
                <a:cs typeface="+mn-cs"/>
              </a:rPr>
              <a:t>sprinkler systems</a:t>
            </a:r>
          </a:p>
          <a:p>
            <a:r>
              <a:rPr lang="en-US" sz="1200" b="0" i="0" u="none" strike="noStrike" kern="1200" baseline="0" dirty="0">
                <a:solidFill>
                  <a:schemeClr val="tx1"/>
                </a:solidFill>
                <a:latin typeface="+mn-lt"/>
                <a:ea typeface="+mn-ea"/>
                <a:cs typeface="+mn-cs"/>
              </a:rPr>
              <a:t>do not afford the same level of protection that would</a:t>
            </a:r>
          </a:p>
          <a:p>
            <a:r>
              <a:rPr lang="en-US" sz="1200" b="0" i="0" u="none" strike="noStrike" kern="1200" baseline="0" dirty="0">
                <a:solidFill>
                  <a:schemeClr val="tx1"/>
                </a:solidFill>
                <a:latin typeface="+mn-lt"/>
                <a:ea typeface="+mn-ea"/>
                <a:cs typeface="+mn-cs"/>
              </a:rPr>
              <a:t>be required for an NFPA 13 or 13R system, these new requirements place</a:t>
            </a:r>
          </a:p>
          <a:p>
            <a:r>
              <a:rPr lang="en-US" sz="1200" b="0" i="0" u="none" strike="noStrike" kern="1200" baseline="0" dirty="0">
                <a:solidFill>
                  <a:schemeClr val="tx1"/>
                </a:solidFill>
                <a:latin typeface="+mn-lt"/>
                <a:ea typeface="+mn-ea"/>
                <a:cs typeface="+mn-cs"/>
              </a:rPr>
              <a:t>additional</a:t>
            </a:r>
          </a:p>
          <a:p>
            <a:r>
              <a:rPr lang="en-US" sz="1200" b="0" i="0" u="none" strike="noStrike" kern="1200" baseline="0" dirty="0">
                <a:solidFill>
                  <a:schemeClr val="tx1"/>
                </a:solidFill>
                <a:latin typeface="+mn-lt"/>
                <a:ea typeface="+mn-ea"/>
                <a:cs typeface="+mn-cs"/>
              </a:rPr>
              <a:t>restrictions and controls on their design and use.</a:t>
            </a:r>
            <a:endParaRPr lang="en-US" dirty="0"/>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2015 IBC Significant Changes</a:t>
            </a:r>
          </a:p>
        </p:txBody>
      </p:sp>
      <p:sp>
        <p:nvSpPr>
          <p:cNvPr id="5" name="Date Placeholder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F4A70C-1364-456A-B705-1E40A39C2D3E}" type="datetime1">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3/26/2018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Footer Placeholder 5"/>
          <p:cNvSpPr>
            <a:spLocks noGrp="1"/>
          </p:cNvSpPr>
          <p:nvPr>
            <p:ph type="ftr"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Copyright 2014 International Code Council</a:t>
            </a:r>
          </a:p>
        </p:txBody>
      </p:sp>
      <p:sp>
        <p:nvSpPr>
          <p:cNvPr id="7" name="Slide Number Placeholder 6"/>
          <p:cNvSpPr>
            <a:spLocks noGrp="1"/>
          </p:cNvSpPr>
          <p:nvPr>
            <p:ph type="sldNum" sz="quarter" idx="1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DD37E1-B8F4-4EEA-9E3C-6B70F5B6BBE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394393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Specific additional restrictions have been placed on the design and use of limited area sprinkler systems. The most</a:t>
            </a:r>
          </a:p>
          <a:p>
            <a:r>
              <a:rPr lang="en-US" sz="1200" b="0" i="0" u="none" strike="noStrike" kern="1200" baseline="0" dirty="0">
                <a:solidFill>
                  <a:schemeClr val="tx1"/>
                </a:solidFill>
                <a:latin typeface="+mn-lt"/>
                <a:ea typeface="+mn-ea"/>
                <a:cs typeface="+mn-cs"/>
              </a:rPr>
              <a:t>obvious restriction is the reduction to six on the maximum number of sprinklers permitted. Previously, up to 20 sprinklers were allowed on limited area sprinkler systems. In addition, although the 2012 IBC is not specific as to how multiple limited area systems are to be provided, the code now limits the system and the six sprinklers to a single fire area.  Previously, it was permissible to have several separate systems protecting a large space. Because these limited area systems are permitted to be served from the general domestic plumbing system as opposed to a dedicated fire protection line, the new fire area limitation will help ensure that the demand on the water supply can be met and reduce or eliminate the potential need for multiple systems for any single event. Because limited area sprinkler systems do not afford the same level of protection that would be required for an NFPA 13 or 13R system, these new requirements place additional restrictions and controls on their design and use.</a:t>
            </a:r>
            <a:endParaRPr lang="en-US" dirty="0"/>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2015 IBC Significant Changes</a:t>
            </a:r>
          </a:p>
        </p:txBody>
      </p:sp>
      <p:sp>
        <p:nvSpPr>
          <p:cNvPr id="5" name="Date Placeholder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F4A70C-1364-456A-B705-1E40A39C2D3E}" type="datetime1">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3/26/2018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Footer Placeholder 5"/>
          <p:cNvSpPr>
            <a:spLocks noGrp="1"/>
          </p:cNvSpPr>
          <p:nvPr>
            <p:ph type="ftr"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Copyright 2014 International Code Council</a:t>
            </a:r>
          </a:p>
        </p:txBody>
      </p:sp>
      <p:sp>
        <p:nvSpPr>
          <p:cNvPr id="7" name="Slide Number Placeholder 6"/>
          <p:cNvSpPr>
            <a:spLocks noGrp="1"/>
          </p:cNvSpPr>
          <p:nvPr>
            <p:ph type="sldNum" sz="quarter" idx="1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DD37E1-B8F4-4EEA-9E3C-6B70F5B6BBE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36667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The new provisions in Section 904.13 relate</a:t>
            </a:r>
          </a:p>
          <a:p>
            <a:r>
              <a:rPr lang="en-US" sz="1200" b="0" i="0" u="none" strike="noStrike" kern="1200" baseline="0" dirty="0">
                <a:solidFill>
                  <a:schemeClr val="tx1"/>
                </a:solidFill>
                <a:latin typeface="+mn-lt"/>
                <a:ea typeface="+mn-ea"/>
                <a:cs typeface="+mn-cs"/>
              </a:rPr>
              <a:t>directly to other code changes in IBC Section 407.2.6 and the IMC related to</a:t>
            </a:r>
          </a:p>
          <a:p>
            <a:r>
              <a:rPr lang="en-US" sz="1200" b="0" i="0" u="none" strike="noStrike" kern="1200" baseline="0" dirty="0">
                <a:solidFill>
                  <a:schemeClr val="tx1"/>
                </a:solidFill>
                <a:latin typeface="+mn-lt"/>
                <a:ea typeface="+mn-ea"/>
                <a:cs typeface="+mn-cs"/>
              </a:rPr>
              <a:t>the installation and use of domestic cooking equipment in nursing homes,</a:t>
            </a:r>
          </a:p>
          <a:p>
            <a:r>
              <a:rPr lang="en-US" sz="1200" b="0" i="0" u="none" strike="noStrike" kern="1200" baseline="0" dirty="0">
                <a:solidFill>
                  <a:schemeClr val="tx1"/>
                </a:solidFill>
                <a:latin typeface="+mn-lt"/>
                <a:ea typeface="+mn-ea"/>
                <a:cs typeface="+mn-cs"/>
              </a:rPr>
              <a:t>assisted living facilities and similar buildings. The domestic cooking appliance</a:t>
            </a:r>
          </a:p>
          <a:p>
            <a:r>
              <a:rPr lang="en-US" sz="1200" b="0" i="0" u="none" strike="noStrike" kern="1200" baseline="0" dirty="0">
                <a:solidFill>
                  <a:schemeClr val="tx1"/>
                </a:solidFill>
                <a:latin typeface="+mn-lt"/>
                <a:ea typeface="+mn-ea"/>
                <a:cs typeface="+mn-cs"/>
              </a:rPr>
              <a:t>requirements of the IMC were modified to provide better guidance</a:t>
            </a:r>
          </a:p>
          <a:p>
            <a:r>
              <a:rPr lang="en-US" sz="1200" b="0" i="0" u="none" strike="noStrike" kern="1200" baseline="0" dirty="0">
                <a:solidFill>
                  <a:schemeClr val="tx1"/>
                </a:solidFill>
                <a:latin typeface="+mn-lt"/>
                <a:ea typeface="+mn-ea"/>
                <a:cs typeface="+mn-cs"/>
              </a:rPr>
              <a:t>on hood and exhaust system requirements for domestic cooking </a:t>
            </a:r>
            <a:r>
              <a:rPr lang="en-US" sz="1200" b="0" i="0" u="none" strike="noStrike" kern="1200" baseline="0" dirty="0" err="1">
                <a:solidFill>
                  <a:schemeClr val="tx1"/>
                </a:solidFill>
                <a:latin typeface="+mn-lt"/>
                <a:ea typeface="+mn-ea"/>
                <a:cs typeface="+mn-cs"/>
              </a:rPr>
              <a:t>equipmentinstalled</a:t>
            </a:r>
            <a:r>
              <a:rPr lang="en-US" sz="1200" b="0" i="0" u="none" strike="noStrike" kern="1200" baseline="0" dirty="0">
                <a:solidFill>
                  <a:schemeClr val="tx1"/>
                </a:solidFill>
                <a:latin typeface="+mn-lt"/>
                <a:ea typeface="+mn-ea"/>
                <a:cs typeface="+mn-cs"/>
              </a:rPr>
              <a:t> within facilities such as small nursing homes and assisted living</a:t>
            </a:r>
          </a:p>
          <a:p>
            <a:r>
              <a:rPr lang="en-US" sz="1200" b="0" i="0" u="none" strike="noStrike" kern="1200" baseline="0" dirty="0">
                <a:solidFill>
                  <a:schemeClr val="tx1"/>
                </a:solidFill>
                <a:latin typeface="+mn-lt"/>
                <a:ea typeface="+mn-ea"/>
                <a:cs typeface="+mn-cs"/>
              </a:rPr>
              <a:t>facilities where the facility may be set up in a more residential or group</a:t>
            </a:r>
          </a:p>
          <a:p>
            <a:r>
              <a:rPr lang="en-US" sz="1200" b="0" i="0" u="none" strike="noStrike" kern="1200" baseline="0" dirty="0">
                <a:solidFill>
                  <a:schemeClr val="tx1"/>
                </a:solidFill>
                <a:latin typeface="+mn-lt"/>
                <a:ea typeface="+mn-ea"/>
                <a:cs typeface="+mn-cs"/>
              </a:rPr>
              <a:t>home arrangement as opposed to an institutional-</a:t>
            </a:r>
          </a:p>
          <a:p>
            <a:r>
              <a:rPr lang="en-US" sz="1200" b="0" i="0" u="none" strike="noStrike" kern="1200" baseline="0" dirty="0">
                <a:solidFill>
                  <a:schemeClr val="tx1"/>
                </a:solidFill>
                <a:latin typeface="+mn-lt"/>
                <a:ea typeface="+mn-ea"/>
                <a:cs typeface="+mn-cs"/>
              </a:rPr>
              <a:t>type setting.7</a:t>
            </a:r>
            <a:endParaRPr lang="en-US" dirty="0"/>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2015 IBC Significant Changes</a:t>
            </a: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Date Placeholder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90BB17-060F-4CDE-8417-0FE89D019271}" type="datetime1">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3/26/2018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Footer Placeholder 5"/>
          <p:cNvSpPr>
            <a:spLocks noGrp="1"/>
          </p:cNvSpPr>
          <p:nvPr>
            <p:ph type="ftr"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Copyright 2014 International Code Council</a:t>
            </a: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DD37E1-B8F4-4EEA-9E3C-6B70F5B6BBE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561903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Also requires automatic shutoff if the appliance has been on for two hours.</a:t>
            </a:r>
          </a:p>
        </p:txBody>
      </p:sp>
      <p:sp>
        <p:nvSpPr>
          <p:cNvPr id="4" name="Slide Number Placeholder 3"/>
          <p:cNvSpPr>
            <a:spLocks noGrp="1"/>
          </p:cNvSpPr>
          <p:nvPr>
            <p:ph type="sldNum" sz="quarter" idx="10"/>
          </p:nvPr>
        </p:nvSpPr>
        <p:spPr/>
        <p:txBody>
          <a:bodyPr/>
          <a:lstStyle/>
          <a:p>
            <a:fld id="{741000D7-2E9F-4C63-8300-2231AFD10F5B}" type="slidenum">
              <a:rPr lang="en-US" smtClean="0"/>
              <a:t>60</a:t>
            </a:fld>
            <a:endParaRPr lang="en-US"/>
          </a:p>
        </p:txBody>
      </p:sp>
    </p:spTree>
    <p:extLst>
      <p:ext uri="{BB962C8B-B14F-4D97-AF65-F5344CB8AC3E}">
        <p14:creationId xmlns:p14="http://schemas.microsoft.com/office/powerpoint/2010/main" val="10522123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2015 IBC Significant Changes</a:t>
            </a: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Date Placeholder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90BB17-060F-4CDE-8417-0FE89D019271}" type="datetime1">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3/26/2018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Footer Placeholder 5"/>
          <p:cNvSpPr>
            <a:spLocks noGrp="1"/>
          </p:cNvSpPr>
          <p:nvPr>
            <p:ph type="ftr"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Copyright 2014 International Code Council</a:t>
            </a: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DD37E1-B8F4-4EEA-9E3C-6B70F5B6BBE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1812694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As a general requirement, all Group E occupancies must be provided with a manual fire alarm system that initiates the occupant notification signal utilizing an emergency voice/alarm communication (EVAC) system. Early notification is critical in the overall fire- and life-safety approach to educational facilities. Exception 1 in the 2012 IBC indicated that the manual alarm and EVAC systems were not required where the occupant load of the Group E occupancy did not exceed</a:t>
            </a:r>
          </a:p>
          <a:p>
            <a:r>
              <a:rPr lang="en-US" sz="1200" b="0" i="0" u="none" strike="noStrike" kern="1200" baseline="0" dirty="0">
                <a:solidFill>
                  <a:schemeClr val="tx1"/>
                </a:solidFill>
                <a:latin typeface="+mn-lt"/>
                <a:ea typeface="+mn-ea"/>
                <a:cs typeface="+mn-cs"/>
              </a:rPr>
              <a:t>30. The exceptions have been modified in the 2015 IBC to increase the thresholds at which both systems are now required.</a:t>
            </a:r>
            <a:endParaRPr lang="en-US" dirty="0"/>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2015 IBC Significant Changes</a:t>
            </a: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Date Placeholder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90BB17-060F-4CDE-8417-0FE89D019271}" type="datetime1">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3/26/2018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Footer Placeholder 5"/>
          <p:cNvSpPr>
            <a:spLocks noGrp="1"/>
          </p:cNvSpPr>
          <p:nvPr>
            <p:ph type="ftr"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Copyright 2014 International Code Council</a:t>
            </a: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DD37E1-B8F4-4EEA-9E3C-6B70F5B6BBE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1791372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Due to the special hazards found in college</a:t>
            </a:r>
          </a:p>
          <a:p>
            <a:r>
              <a:rPr lang="en-US" sz="1200" b="0" i="0" u="none" strike="noStrike" kern="1200" baseline="0" dirty="0">
                <a:solidFill>
                  <a:schemeClr val="tx1"/>
                </a:solidFill>
                <a:latin typeface="+mn-lt"/>
                <a:ea typeface="+mn-ea"/>
                <a:cs typeface="+mn-cs"/>
              </a:rPr>
              <a:t>and university residence halls and similar residential facilities, the code has</a:t>
            </a:r>
          </a:p>
          <a:p>
            <a:r>
              <a:rPr lang="en-US" sz="1200" b="0" i="0" u="none" strike="noStrike" kern="1200" baseline="0" dirty="0">
                <a:solidFill>
                  <a:schemeClr val="tx1"/>
                </a:solidFill>
                <a:latin typeface="+mn-lt"/>
                <a:ea typeface="+mn-ea"/>
                <a:cs typeface="+mn-cs"/>
              </a:rPr>
              <a:t>recently increased the fire alarm requirements to a higher level than required</a:t>
            </a:r>
          </a:p>
          <a:p>
            <a:r>
              <a:rPr lang="en-US" sz="1200" b="0" i="0" u="none" strike="noStrike" kern="1200" baseline="0" dirty="0">
                <a:solidFill>
                  <a:schemeClr val="tx1"/>
                </a:solidFill>
                <a:latin typeface="+mn-lt"/>
                <a:ea typeface="+mn-ea"/>
                <a:cs typeface="+mn-cs"/>
              </a:rPr>
              <a:t>for other Group R-2 occupancies. The extent as to what specific buildings</a:t>
            </a:r>
          </a:p>
          <a:p>
            <a:r>
              <a:rPr lang="en-US" sz="1200" b="0" i="0" u="none" strike="noStrike" kern="1200" baseline="0" dirty="0">
                <a:solidFill>
                  <a:schemeClr val="tx1"/>
                </a:solidFill>
                <a:latin typeface="+mn-lt"/>
                <a:ea typeface="+mn-ea"/>
                <a:cs typeface="+mn-cs"/>
              </a:rPr>
              <a:t>are scoped by the provisions has been unclear; therefore the code has been</a:t>
            </a:r>
          </a:p>
          <a:p>
            <a:r>
              <a:rPr lang="en-US" sz="1200" b="0" i="0" u="none" strike="noStrike" kern="1200" baseline="0" dirty="0">
                <a:solidFill>
                  <a:schemeClr val="tx1"/>
                </a:solidFill>
                <a:latin typeface="+mn-lt"/>
                <a:ea typeface="+mn-ea"/>
                <a:cs typeface="+mn-cs"/>
              </a:rPr>
              <a:t>revised to better define what facilities are to be regulated. Previous requirements</a:t>
            </a:r>
          </a:p>
          <a:p>
            <a:r>
              <a:rPr lang="en-US" sz="1200" b="0" i="0" u="none" strike="noStrike" kern="1200" baseline="0" dirty="0">
                <a:solidFill>
                  <a:schemeClr val="tx1"/>
                </a:solidFill>
                <a:latin typeface="+mn-lt"/>
                <a:ea typeface="+mn-ea"/>
                <a:cs typeface="+mn-cs"/>
              </a:rPr>
              <a:t>provided no guidance as to how to define buildings and facilities that</a:t>
            </a:r>
          </a:p>
          <a:p>
            <a:r>
              <a:rPr lang="en-US" sz="1200" b="0" i="0" u="none" strike="noStrike" kern="1200" baseline="0" dirty="0">
                <a:solidFill>
                  <a:schemeClr val="tx1"/>
                </a:solidFill>
                <a:latin typeface="+mn-lt"/>
                <a:ea typeface="+mn-ea"/>
                <a:cs typeface="+mn-cs"/>
              </a:rPr>
              <a:t>are under the control, but not directly owned, by the college or university,</a:t>
            </a:r>
          </a:p>
          <a:p>
            <a:r>
              <a:rPr lang="en-US" sz="1200" b="0" i="0" u="none" strike="noStrike" kern="1200" baseline="0" dirty="0">
                <a:solidFill>
                  <a:schemeClr val="tx1"/>
                </a:solidFill>
                <a:latin typeface="+mn-lt"/>
                <a:ea typeface="+mn-ea"/>
                <a:cs typeface="+mn-cs"/>
              </a:rPr>
              <a:t>or</a:t>
            </a:r>
          </a:p>
          <a:p>
            <a:r>
              <a:rPr lang="en-US" sz="1200" b="0" i="0" u="none" strike="noStrike" kern="1200" baseline="0" dirty="0">
                <a:solidFill>
                  <a:schemeClr val="tx1"/>
                </a:solidFill>
                <a:latin typeface="+mn-lt"/>
                <a:ea typeface="+mn-ea"/>
                <a:cs typeface="+mn-cs"/>
              </a:rPr>
              <a:t>where the building is not located on campus property.</a:t>
            </a:r>
          </a:p>
          <a:p>
            <a:r>
              <a:rPr lang="en-US" sz="1200" b="0" i="0" u="none" strike="noStrike" kern="1200" baseline="0" dirty="0">
                <a:solidFill>
                  <a:schemeClr val="tx1"/>
                </a:solidFill>
                <a:latin typeface="+mn-lt"/>
                <a:ea typeface="+mn-ea"/>
                <a:cs typeface="+mn-cs"/>
              </a:rPr>
              <a:t>In the 2012 IBC, it is not clear as to how a private dormitory or an apartment</a:t>
            </a:r>
          </a:p>
          <a:p>
            <a:r>
              <a:rPr lang="en-US" sz="1200" b="0" i="0" u="none" strike="noStrike" kern="1200" baseline="0" dirty="0">
                <a:solidFill>
                  <a:schemeClr val="tx1"/>
                </a:solidFill>
                <a:latin typeface="+mn-lt"/>
                <a:ea typeface="+mn-ea"/>
                <a:cs typeface="+mn-cs"/>
              </a:rPr>
              <a:t>building, directly across the street from a college campus and only</a:t>
            </a:r>
          </a:p>
          <a:p>
            <a:r>
              <a:rPr lang="en-US" sz="1200" b="0" i="0" u="none" strike="noStrike" kern="1200" baseline="0" dirty="0">
                <a:solidFill>
                  <a:schemeClr val="tx1"/>
                </a:solidFill>
                <a:latin typeface="+mn-lt"/>
                <a:ea typeface="+mn-ea"/>
                <a:cs typeface="+mn-cs"/>
              </a:rPr>
              <a:t>rented to students, is to be regulated. As another example, a fraternity or</a:t>
            </a:r>
          </a:p>
          <a:p>
            <a:r>
              <a:rPr lang="en-US" sz="1200" b="0" i="0" u="none" strike="noStrike" kern="1200" baseline="0" dirty="0">
                <a:solidFill>
                  <a:schemeClr val="tx1"/>
                </a:solidFill>
                <a:latin typeface="+mn-lt"/>
                <a:ea typeface="+mn-ea"/>
                <a:cs typeface="+mn-cs"/>
              </a:rPr>
              <a:t>sorority house that might be associated with the school but is privately</a:t>
            </a:r>
          </a:p>
          <a:p>
            <a:r>
              <a:rPr lang="en-US" sz="1200" b="0" i="0" u="none" strike="noStrike" kern="1200" baseline="0" dirty="0">
                <a:solidFill>
                  <a:schemeClr val="tx1"/>
                </a:solidFill>
                <a:latin typeface="+mn-lt"/>
                <a:ea typeface="+mn-ea"/>
                <a:cs typeface="+mn-cs"/>
              </a:rPr>
              <a:t>owned by the local chapter or the organization’s national office was previously</a:t>
            </a:r>
          </a:p>
          <a:p>
            <a:r>
              <a:rPr lang="en-US" sz="1200" b="0" i="0" u="none" strike="noStrike" kern="1200" baseline="0" dirty="0">
                <a:solidFill>
                  <a:schemeClr val="tx1"/>
                </a:solidFill>
                <a:latin typeface="+mn-lt"/>
                <a:ea typeface="+mn-ea"/>
                <a:cs typeface="+mn-cs"/>
              </a:rPr>
              <a:t>difficult to evaluate. In some situations, the school may rent or control</a:t>
            </a:r>
          </a:p>
          <a:p>
            <a:r>
              <a:rPr lang="en-US" sz="1200" b="0" i="0" u="none" strike="noStrike" kern="1200" baseline="0" dirty="0">
                <a:solidFill>
                  <a:schemeClr val="tx1"/>
                </a:solidFill>
                <a:latin typeface="+mn-lt"/>
                <a:ea typeface="+mn-ea"/>
                <a:cs typeface="+mn-cs"/>
              </a:rPr>
              <a:t>a building that is off-campus but is owned by a private individual or corporation,</a:t>
            </a:r>
          </a:p>
          <a:p>
            <a:r>
              <a:rPr lang="en-US" sz="1200" b="0" i="0" u="none" strike="noStrike" kern="1200" baseline="0" dirty="0">
                <a:solidFill>
                  <a:schemeClr val="tx1"/>
                </a:solidFill>
                <a:latin typeface="+mn-lt"/>
                <a:ea typeface="+mn-ea"/>
                <a:cs typeface="+mn-cs"/>
              </a:rPr>
              <a:t>or is owned or controlled by a separate school-related entity such as</a:t>
            </a:r>
          </a:p>
          <a:p>
            <a:r>
              <a:rPr lang="en-US" sz="1200" b="0" i="0" u="none" strike="noStrike" kern="1200" baseline="0" dirty="0">
                <a:solidFill>
                  <a:schemeClr val="tx1"/>
                </a:solidFill>
                <a:latin typeface="+mn-lt"/>
                <a:ea typeface="+mn-ea"/>
                <a:cs typeface="+mn-cs"/>
              </a:rPr>
              <a:t>a foundation, trust or alumni association. Under the new provisions,</a:t>
            </a:r>
          </a:p>
          <a:p>
            <a:r>
              <a:rPr lang="en-US" sz="1200" b="0" i="0" u="none" strike="noStrike" kern="1200" baseline="0" dirty="0">
                <a:solidFill>
                  <a:schemeClr val="tx1"/>
                </a:solidFill>
                <a:latin typeface="+mn-lt"/>
                <a:ea typeface="+mn-ea"/>
                <a:cs typeface="+mn-cs"/>
              </a:rPr>
              <a:t>whether or not the college or university actually owns the building is not</a:t>
            </a:r>
          </a:p>
          <a:p>
            <a:r>
              <a:rPr lang="en-US" sz="1200" b="0" i="0" u="none" strike="noStrike" kern="1200" baseline="0" dirty="0">
                <a:solidFill>
                  <a:schemeClr val="tx1"/>
                </a:solidFill>
                <a:latin typeface="+mn-lt"/>
                <a:ea typeface="+mn-ea"/>
                <a:cs typeface="+mn-cs"/>
              </a:rPr>
              <a:t>important. The primary issue is whether or not the school has operational</a:t>
            </a:r>
          </a:p>
          <a:p>
            <a:r>
              <a:rPr lang="en-US" sz="1200" b="0" i="0" u="none" strike="noStrike" kern="1200" baseline="0" dirty="0">
                <a:solidFill>
                  <a:schemeClr val="tx1"/>
                </a:solidFill>
                <a:latin typeface="+mn-lt"/>
                <a:ea typeface="+mn-ea"/>
                <a:cs typeface="+mn-cs"/>
              </a:rPr>
              <a:t>control over the building that is used for student or staff housing.</a:t>
            </a:r>
            <a:endParaRPr lang="en-US" dirty="0"/>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2015 IBC Significant Changes</a:t>
            </a: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Date Placeholder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D730FF-0EAC-4732-BE59-11BBBD0C0312}" type="datetime1">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3/26/2018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Footer Placeholder 5"/>
          <p:cNvSpPr>
            <a:spLocks noGrp="1"/>
          </p:cNvSpPr>
          <p:nvPr>
            <p:ph type="ftr"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Copyright 2014 International Code Council</a:t>
            </a: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DD37E1-B8F4-4EEA-9E3C-6B70F5B6BBE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8519972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Due to the special hazards found in college and university residence halls and similar residential facilities, the code has recently increased the fire alarm requirements to a higher level than required for other Group R-2 occupancies. The extent as to what specific buildings are scoped by the provisions has been unclear; therefore the code has been revised to better define what facilities are to be regulated. Previous requirements provided no guidance as to how to define buildings and facilities that are under the control, but not directly owned, by the college or university, Or where the building is not located on campus property.  In the 2012 IBC, it is not clear as to how a private dormitory or an apartment building, directly across the street from a college campus and only rented to students, is to be regulated. As another example, a fraternity or sorority house that might be associated with the school but is privately owned by the local chapter or the organization’s national office was previously difficult to evaluate. In some situations, the school may rent or control a building that is off-campus but is owned by a private individual or corporation, or is owned or controlled by a separate school-related entity such as a foundation, trust or alumni association. Under the new provisions, whether or not the college or university actually owns the building is not important. The primary issue is whether or not the school has operational control over the building that is used for student or staff housing.</a:t>
            </a:r>
            <a:endParaRPr lang="en-US" dirty="0"/>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2015 IBC Significant Changes</a:t>
            </a: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Date Placeholder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D730FF-0EAC-4732-BE59-11BBBD0C0312}" type="datetime1">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3/26/2018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Footer Placeholder 5"/>
          <p:cNvSpPr>
            <a:spLocks noGrp="1"/>
          </p:cNvSpPr>
          <p:nvPr>
            <p:ph type="ftr"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Copyright 2014 International Code Council</a:t>
            </a: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DD37E1-B8F4-4EEA-9E3C-6B70F5B6BBE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3002426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Smoke alarms are an effective means of providing</a:t>
            </a:r>
          </a:p>
          <a:p>
            <a:r>
              <a:rPr lang="en-US" sz="1200" b="0" i="0" u="none" strike="noStrike" kern="1200" baseline="0" dirty="0">
                <a:solidFill>
                  <a:schemeClr val="tx1"/>
                </a:solidFill>
                <a:latin typeface="+mn-lt"/>
                <a:ea typeface="+mn-ea"/>
                <a:cs typeface="+mn-cs"/>
              </a:rPr>
              <a:t>early detection, warning and life-safety functions, but only when</a:t>
            </a:r>
          </a:p>
          <a:p>
            <a:r>
              <a:rPr lang="en-US" sz="1200" b="0" i="0" u="none" strike="noStrike" kern="1200" baseline="0" dirty="0">
                <a:solidFill>
                  <a:schemeClr val="tx1"/>
                </a:solidFill>
                <a:latin typeface="+mn-lt"/>
                <a:ea typeface="+mn-ea"/>
                <a:cs typeface="+mn-cs"/>
              </a:rPr>
              <a:t>they are properly installed and maintained. If the smoke alarms are installed</a:t>
            </a:r>
          </a:p>
          <a:p>
            <a:r>
              <a:rPr lang="en-US" sz="1200" b="0" i="0" u="none" strike="noStrike" kern="1200" baseline="0" dirty="0">
                <a:solidFill>
                  <a:schemeClr val="tx1"/>
                </a:solidFill>
                <a:latin typeface="+mn-lt"/>
                <a:ea typeface="+mn-ea"/>
                <a:cs typeface="+mn-cs"/>
              </a:rPr>
              <a:t>incorrectly or are installed in locations where they are subject to</a:t>
            </a:r>
          </a:p>
          <a:p>
            <a:r>
              <a:rPr lang="en-US" sz="1200" b="0" i="0" u="none" strike="noStrike" kern="1200" baseline="0" dirty="0">
                <a:solidFill>
                  <a:schemeClr val="tx1"/>
                </a:solidFill>
                <a:latin typeface="+mn-lt"/>
                <a:ea typeface="+mn-ea"/>
                <a:cs typeface="+mn-cs"/>
              </a:rPr>
              <a:t>inadvertent activation, the occupants are likely to either disconnect the</a:t>
            </a:r>
          </a:p>
          <a:p>
            <a:r>
              <a:rPr lang="en-US" sz="1200" b="0" i="0" u="none" strike="noStrike" kern="1200" baseline="0" dirty="0">
                <a:solidFill>
                  <a:schemeClr val="tx1"/>
                </a:solidFill>
                <a:latin typeface="+mn-lt"/>
                <a:ea typeface="+mn-ea"/>
                <a:cs typeface="+mn-cs"/>
              </a:rPr>
              <a:t>alarms or become desensitized to their activation and ignore them when</a:t>
            </a:r>
          </a:p>
          <a:p>
            <a:r>
              <a:rPr lang="en-US" sz="1200" b="0" i="0" u="none" strike="noStrike" kern="1200" baseline="0" dirty="0">
                <a:solidFill>
                  <a:schemeClr val="tx1"/>
                </a:solidFill>
                <a:latin typeface="+mn-lt"/>
                <a:ea typeface="+mn-ea"/>
                <a:cs typeface="+mn-cs"/>
              </a:rPr>
              <a:t>they do sound. Some of the most frequent causes of nuisance activation</a:t>
            </a:r>
          </a:p>
          <a:p>
            <a:r>
              <a:rPr lang="en-US" sz="1200" b="0" i="0" u="none" strike="noStrike" kern="1200" baseline="0" dirty="0">
                <a:solidFill>
                  <a:schemeClr val="tx1"/>
                </a:solidFill>
                <a:latin typeface="+mn-lt"/>
                <a:ea typeface="+mn-ea"/>
                <a:cs typeface="+mn-cs"/>
              </a:rPr>
              <a:t>are steam or the effluent from cooking appliances, or the steam that is</a:t>
            </a:r>
          </a:p>
          <a:p>
            <a:r>
              <a:rPr lang="en-US" sz="1200" b="0" i="0" u="none" strike="noStrike" kern="1200" baseline="0" dirty="0">
                <a:solidFill>
                  <a:schemeClr val="tx1"/>
                </a:solidFill>
                <a:latin typeface="+mn-lt"/>
                <a:ea typeface="+mn-ea"/>
                <a:cs typeface="+mn-cs"/>
              </a:rPr>
              <a:t>produced in a bathroom.</a:t>
            </a:r>
          </a:p>
          <a:p>
            <a:r>
              <a:rPr lang="en-US" sz="1200" b="0" i="0" u="none" strike="noStrike" kern="1200" baseline="0" dirty="0">
                <a:solidFill>
                  <a:schemeClr val="tx1"/>
                </a:solidFill>
                <a:latin typeface="+mn-lt"/>
                <a:ea typeface="+mn-ea"/>
                <a:cs typeface="+mn-cs"/>
              </a:rPr>
              <a:t>In order to provide inspectors and installers with more direct information</a:t>
            </a:r>
          </a:p>
          <a:p>
            <a:r>
              <a:rPr lang="en-US" sz="1200" b="0" i="0" u="none" strike="noStrike" kern="1200" baseline="0" dirty="0">
                <a:solidFill>
                  <a:schemeClr val="tx1"/>
                </a:solidFill>
                <a:latin typeface="+mn-lt"/>
                <a:ea typeface="+mn-ea"/>
                <a:cs typeface="+mn-cs"/>
              </a:rPr>
              <a:t>on the proper placement of smoke alarms, Sections 907.2.11.3 and</a:t>
            </a:r>
          </a:p>
          <a:p>
            <a:r>
              <a:rPr lang="en-US" sz="1200" b="0" i="0" u="none" strike="noStrike" kern="1200" baseline="0" dirty="0">
                <a:solidFill>
                  <a:schemeClr val="tx1"/>
                </a:solidFill>
                <a:latin typeface="+mn-lt"/>
                <a:ea typeface="+mn-ea"/>
                <a:cs typeface="+mn-cs"/>
              </a:rPr>
              <a:t>907.2.11.4 have been added to the IBC. The provisions are consistent with,</a:t>
            </a:r>
          </a:p>
          <a:p>
            <a:r>
              <a:rPr lang="en-US" sz="1200" b="0" i="0" u="none" strike="noStrike" kern="1200" baseline="0" dirty="0">
                <a:solidFill>
                  <a:schemeClr val="tx1"/>
                </a:solidFill>
                <a:latin typeface="+mn-lt"/>
                <a:ea typeface="+mn-ea"/>
                <a:cs typeface="+mn-cs"/>
              </a:rPr>
              <a:t>and contained within, the NFPA 72 standard; however, most inspectors may</a:t>
            </a:r>
          </a:p>
          <a:p>
            <a:r>
              <a:rPr lang="en-US" sz="1200" b="0" i="0" u="none" strike="noStrike" kern="1200" baseline="0" dirty="0">
                <a:solidFill>
                  <a:schemeClr val="tx1"/>
                </a:solidFill>
                <a:latin typeface="+mn-lt"/>
                <a:ea typeface="+mn-ea"/>
                <a:cs typeface="+mn-cs"/>
              </a:rPr>
              <a:t>not have easy access to these specific provisions. Section 907.2.11.3 now</a:t>
            </a:r>
          </a:p>
          <a:p>
            <a:r>
              <a:rPr lang="en-US" sz="1200" b="0" i="0" u="none" strike="noStrike" kern="1200" baseline="0" dirty="0">
                <a:solidFill>
                  <a:schemeClr val="tx1"/>
                </a:solidFill>
                <a:latin typeface="+mn-lt"/>
                <a:ea typeface="+mn-ea"/>
                <a:cs typeface="+mn-cs"/>
              </a:rPr>
              <a:t>provides guidance related to the installation of smoke alarms near cooking</a:t>
            </a:r>
          </a:p>
          <a:p>
            <a:r>
              <a:rPr lang="en-US" sz="1200" b="0" i="0" u="none" strike="noStrike" kern="1200" baseline="0" dirty="0">
                <a:solidFill>
                  <a:schemeClr val="tx1"/>
                </a:solidFill>
                <a:latin typeface="+mn-lt"/>
                <a:ea typeface="+mn-ea"/>
                <a:cs typeface="+mn-cs"/>
              </a:rPr>
              <a:t>appliances depending on the type of smoke alarm used. Section 907.2.11.4</a:t>
            </a:r>
          </a:p>
          <a:p>
            <a:r>
              <a:rPr lang="en-US" sz="1200" b="0" i="0" u="none" strike="noStrike" kern="1200" baseline="0" dirty="0">
                <a:solidFill>
                  <a:schemeClr val="tx1"/>
                </a:solidFill>
                <a:latin typeface="+mn-lt"/>
                <a:ea typeface="+mn-ea"/>
                <a:cs typeface="+mn-cs"/>
              </a:rPr>
              <a:t>addresses the placement of smoke alarms near the door or other opening at</a:t>
            </a:r>
          </a:p>
          <a:p>
            <a:r>
              <a:rPr lang="en-US" sz="1200" b="0" i="0" u="none" strike="noStrike" kern="1200" baseline="0" dirty="0">
                <a:solidFill>
                  <a:schemeClr val="tx1"/>
                </a:solidFill>
                <a:latin typeface="+mn-lt"/>
                <a:ea typeface="+mn-ea"/>
                <a:cs typeface="+mn-cs"/>
              </a:rPr>
              <a:t>a bathroom that contains a tub or shower. Including the installation limitations</a:t>
            </a:r>
          </a:p>
          <a:p>
            <a:r>
              <a:rPr lang="en-US" sz="1200" b="0" i="0" u="none" strike="noStrike" kern="1200" baseline="0" dirty="0">
                <a:solidFill>
                  <a:schemeClr val="tx1"/>
                </a:solidFill>
                <a:latin typeface="+mn-lt"/>
                <a:ea typeface="+mn-ea"/>
                <a:cs typeface="+mn-cs"/>
              </a:rPr>
              <a:t>within the IBC is intended to reduce the number of nuisance alarms.</a:t>
            </a:r>
          </a:p>
          <a:p>
            <a:r>
              <a:rPr lang="en-US" sz="1200" b="0" i="0" u="none" strike="noStrike" kern="1200" baseline="0" dirty="0">
                <a:solidFill>
                  <a:schemeClr val="tx1"/>
                </a:solidFill>
                <a:latin typeface="+mn-lt"/>
                <a:ea typeface="+mn-ea"/>
                <a:cs typeface="+mn-cs"/>
              </a:rPr>
              <a:t>Therefore, it is expected that occupants will not remove or disconnect the</a:t>
            </a:r>
          </a:p>
          <a:p>
            <a:r>
              <a:rPr lang="en-US" sz="1200" b="0" i="0" u="none" strike="noStrike" kern="1200" baseline="0" dirty="0">
                <a:solidFill>
                  <a:schemeClr val="tx1"/>
                </a:solidFill>
                <a:latin typeface="+mn-lt"/>
                <a:ea typeface="+mn-ea"/>
                <a:cs typeface="+mn-cs"/>
              </a:rPr>
              <a:t>alarms and that the occupants’ response when the alarms do sound will</a:t>
            </a:r>
          </a:p>
          <a:p>
            <a:r>
              <a:rPr lang="en-US" sz="1200" b="0" i="0" u="none" strike="noStrike" kern="1200" baseline="0">
                <a:solidFill>
                  <a:schemeClr val="tx1"/>
                </a:solidFill>
                <a:latin typeface="+mn-lt"/>
                <a:ea typeface="+mn-ea"/>
                <a:cs typeface="+mn-cs"/>
              </a:rPr>
              <a:t>be improved.</a:t>
            </a:r>
            <a:endParaRPr lang="en-US"/>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2015 IBC Significant Changes</a:t>
            </a: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Date Placeholder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C3F56D-D31C-447F-A1C2-F6904E0F7575}" type="datetime1">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3/26/2018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Footer Placeholder 5"/>
          <p:cNvSpPr>
            <a:spLocks noGrp="1"/>
          </p:cNvSpPr>
          <p:nvPr>
            <p:ph type="ftr"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Copyright 2014 International Code Council</a:t>
            </a: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DD37E1-B8F4-4EEA-9E3C-6B70F5B6BBE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4320879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Smoke alarms are an effective means of providing</a:t>
            </a:r>
          </a:p>
          <a:p>
            <a:r>
              <a:rPr lang="en-US" sz="1200" b="0" i="0" u="none" strike="noStrike" kern="1200" baseline="0" dirty="0">
                <a:solidFill>
                  <a:schemeClr val="tx1"/>
                </a:solidFill>
                <a:latin typeface="+mn-lt"/>
                <a:ea typeface="+mn-ea"/>
                <a:cs typeface="+mn-cs"/>
              </a:rPr>
              <a:t>early detection, warning and life-safety functions, but only when</a:t>
            </a:r>
          </a:p>
          <a:p>
            <a:r>
              <a:rPr lang="en-US" sz="1200" b="0" i="0" u="none" strike="noStrike" kern="1200" baseline="0" dirty="0">
                <a:solidFill>
                  <a:schemeClr val="tx1"/>
                </a:solidFill>
                <a:latin typeface="+mn-lt"/>
                <a:ea typeface="+mn-ea"/>
                <a:cs typeface="+mn-cs"/>
              </a:rPr>
              <a:t>they are properly installed and maintained. If the smoke alarms are installed</a:t>
            </a:r>
          </a:p>
          <a:p>
            <a:r>
              <a:rPr lang="en-US" sz="1200" b="0" i="0" u="none" strike="noStrike" kern="1200" baseline="0" dirty="0">
                <a:solidFill>
                  <a:schemeClr val="tx1"/>
                </a:solidFill>
                <a:latin typeface="+mn-lt"/>
                <a:ea typeface="+mn-ea"/>
                <a:cs typeface="+mn-cs"/>
              </a:rPr>
              <a:t>incorrectly or are installed in locations where they are subject to</a:t>
            </a:r>
          </a:p>
          <a:p>
            <a:r>
              <a:rPr lang="en-US" sz="1200" b="0" i="0" u="none" strike="noStrike" kern="1200" baseline="0" dirty="0">
                <a:solidFill>
                  <a:schemeClr val="tx1"/>
                </a:solidFill>
                <a:latin typeface="+mn-lt"/>
                <a:ea typeface="+mn-ea"/>
                <a:cs typeface="+mn-cs"/>
              </a:rPr>
              <a:t>inadvertent activation, the occupants are likely to either disconnect the</a:t>
            </a:r>
          </a:p>
          <a:p>
            <a:r>
              <a:rPr lang="en-US" sz="1200" b="0" i="0" u="none" strike="noStrike" kern="1200" baseline="0" dirty="0">
                <a:solidFill>
                  <a:schemeClr val="tx1"/>
                </a:solidFill>
                <a:latin typeface="+mn-lt"/>
                <a:ea typeface="+mn-ea"/>
                <a:cs typeface="+mn-cs"/>
              </a:rPr>
              <a:t>alarms or become desensitized to their activation and ignore them when</a:t>
            </a:r>
          </a:p>
          <a:p>
            <a:r>
              <a:rPr lang="en-US" sz="1200" b="0" i="0" u="none" strike="noStrike" kern="1200" baseline="0" dirty="0">
                <a:solidFill>
                  <a:schemeClr val="tx1"/>
                </a:solidFill>
                <a:latin typeface="+mn-lt"/>
                <a:ea typeface="+mn-ea"/>
                <a:cs typeface="+mn-cs"/>
              </a:rPr>
              <a:t>they do sound. Some of the most frequent causes of nuisance activation</a:t>
            </a:r>
          </a:p>
          <a:p>
            <a:r>
              <a:rPr lang="en-US" sz="1200" b="0" i="0" u="none" strike="noStrike" kern="1200" baseline="0" dirty="0">
                <a:solidFill>
                  <a:schemeClr val="tx1"/>
                </a:solidFill>
                <a:latin typeface="+mn-lt"/>
                <a:ea typeface="+mn-ea"/>
                <a:cs typeface="+mn-cs"/>
              </a:rPr>
              <a:t>are steam or the effluent from cooking appliances, or the steam that is</a:t>
            </a:r>
          </a:p>
          <a:p>
            <a:r>
              <a:rPr lang="en-US" sz="1200" b="0" i="0" u="none" strike="noStrike" kern="1200" baseline="0" dirty="0">
                <a:solidFill>
                  <a:schemeClr val="tx1"/>
                </a:solidFill>
                <a:latin typeface="+mn-lt"/>
                <a:ea typeface="+mn-ea"/>
                <a:cs typeface="+mn-cs"/>
              </a:rPr>
              <a:t>produced in a bathroom.</a:t>
            </a:r>
          </a:p>
          <a:p>
            <a:r>
              <a:rPr lang="en-US" sz="1200" b="0" i="0" u="none" strike="noStrike" kern="1200" baseline="0" dirty="0">
                <a:solidFill>
                  <a:schemeClr val="tx1"/>
                </a:solidFill>
                <a:latin typeface="+mn-lt"/>
                <a:ea typeface="+mn-ea"/>
                <a:cs typeface="+mn-cs"/>
              </a:rPr>
              <a:t>In order to provide inspectors and installers with more direct information</a:t>
            </a:r>
          </a:p>
          <a:p>
            <a:r>
              <a:rPr lang="en-US" sz="1200" b="0" i="0" u="none" strike="noStrike" kern="1200" baseline="0" dirty="0">
                <a:solidFill>
                  <a:schemeClr val="tx1"/>
                </a:solidFill>
                <a:latin typeface="+mn-lt"/>
                <a:ea typeface="+mn-ea"/>
                <a:cs typeface="+mn-cs"/>
              </a:rPr>
              <a:t>on the proper placement of smoke alarms, Sections 907.2.11.3 and</a:t>
            </a:r>
          </a:p>
          <a:p>
            <a:r>
              <a:rPr lang="en-US" sz="1200" b="0" i="0" u="none" strike="noStrike" kern="1200" baseline="0" dirty="0">
                <a:solidFill>
                  <a:schemeClr val="tx1"/>
                </a:solidFill>
                <a:latin typeface="+mn-lt"/>
                <a:ea typeface="+mn-ea"/>
                <a:cs typeface="+mn-cs"/>
              </a:rPr>
              <a:t>907.2.11.4 have been added to the IBC. The provisions are consistent with,</a:t>
            </a:r>
          </a:p>
          <a:p>
            <a:r>
              <a:rPr lang="en-US" sz="1200" b="0" i="0" u="none" strike="noStrike" kern="1200" baseline="0" dirty="0">
                <a:solidFill>
                  <a:schemeClr val="tx1"/>
                </a:solidFill>
                <a:latin typeface="+mn-lt"/>
                <a:ea typeface="+mn-ea"/>
                <a:cs typeface="+mn-cs"/>
              </a:rPr>
              <a:t>and contained within, the NFPA 72 standard; however, most inspectors may</a:t>
            </a:r>
          </a:p>
          <a:p>
            <a:r>
              <a:rPr lang="en-US" sz="1200" b="0" i="0" u="none" strike="noStrike" kern="1200" baseline="0" dirty="0">
                <a:solidFill>
                  <a:schemeClr val="tx1"/>
                </a:solidFill>
                <a:latin typeface="+mn-lt"/>
                <a:ea typeface="+mn-ea"/>
                <a:cs typeface="+mn-cs"/>
              </a:rPr>
              <a:t>not have easy access to these specific provisions. Section 907.2.11.3 now</a:t>
            </a:r>
          </a:p>
          <a:p>
            <a:r>
              <a:rPr lang="en-US" sz="1200" b="0" i="0" u="none" strike="noStrike" kern="1200" baseline="0" dirty="0">
                <a:solidFill>
                  <a:schemeClr val="tx1"/>
                </a:solidFill>
                <a:latin typeface="+mn-lt"/>
                <a:ea typeface="+mn-ea"/>
                <a:cs typeface="+mn-cs"/>
              </a:rPr>
              <a:t>provides guidance related to the installation of smoke alarms near cooking</a:t>
            </a:r>
          </a:p>
          <a:p>
            <a:r>
              <a:rPr lang="en-US" sz="1200" b="0" i="0" u="none" strike="noStrike" kern="1200" baseline="0" dirty="0">
                <a:solidFill>
                  <a:schemeClr val="tx1"/>
                </a:solidFill>
                <a:latin typeface="+mn-lt"/>
                <a:ea typeface="+mn-ea"/>
                <a:cs typeface="+mn-cs"/>
              </a:rPr>
              <a:t>appliances depending on the type of smoke alarm used. Section 907.2.11.4</a:t>
            </a:r>
          </a:p>
          <a:p>
            <a:r>
              <a:rPr lang="en-US" sz="1200" b="0" i="0" u="none" strike="noStrike" kern="1200" baseline="0" dirty="0">
                <a:solidFill>
                  <a:schemeClr val="tx1"/>
                </a:solidFill>
                <a:latin typeface="+mn-lt"/>
                <a:ea typeface="+mn-ea"/>
                <a:cs typeface="+mn-cs"/>
              </a:rPr>
              <a:t>addresses the placement of smoke alarms near the door or other opening at</a:t>
            </a:r>
          </a:p>
          <a:p>
            <a:r>
              <a:rPr lang="en-US" sz="1200" b="0" i="0" u="none" strike="noStrike" kern="1200" baseline="0" dirty="0">
                <a:solidFill>
                  <a:schemeClr val="tx1"/>
                </a:solidFill>
                <a:latin typeface="+mn-lt"/>
                <a:ea typeface="+mn-ea"/>
                <a:cs typeface="+mn-cs"/>
              </a:rPr>
              <a:t>a bathroom that contains a tub or shower. Including the installation limitations</a:t>
            </a:r>
          </a:p>
          <a:p>
            <a:r>
              <a:rPr lang="en-US" sz="1200" b="0" i="0" u="none" strike="noStrike" kern="1200" baseline="0" dirty="0">
                <a:solidFill>
                  <a:schemeClr val="tx1"/>
                </a:solidFill>
                <a:latin typeface="+mn-lt"/>
                <a:ea typeface="+mn-ea"/>
                <a:cs typeface="+mn-cs"/>
              </a:rPr>
              <a:t>within the IBC is intended to reduce the number of nuisance alarms.</a:t>
            </a:r>
          </a:p>
          <a:p>
            <a:r>
              <a:rPr lang="en-US" sz="1200" b="0" i="0" u="none" strike="noStrike" kern="1200" baseline="0" dirty="0">
                <a:solidFill>
                  <a:schemeClr val="tx1"/>
                </a:solidFill>
                <a:latin typeface="+mn-lt"/>
                <a:ea typeface="+mn-ea"/>
                <a:cs typeface="+mn-cs"/>
              </a:rPr>
              <a:t>Therefore, it is expected that occupants will not remove or disconnect the</a:t>
            </a:r>
          </a:p>
          <a:p>
            <a:r>
              <a:rPr lang="en-US" sz="1200" b="0" i="0" u="none" strike="noStrike" kern="1200" baseline="0" dirty="0">
                <a:solidFill>
                  <a:schemeClr val="tx1"/>
                </a:solidFill>
                <a:latin typeface="+mn-lt"/>
                <a:ea typeface="+mn-ea"/>
                <a:cs typeface="+mn-cs"/>
              </a:rPr>
              <a:t>alarms and that the occupants’ response when the alarms do sound will</a:t>
            </a:r>
          </a:p>
          <a:p>
            <a:r>
              <a:rPr lang="en-US" sz="1200" b="0" i="0" u="none" strike="noStrike" kern="1200" baseline="0" dirty="0">
                <a:solidFill>
                  <a:schemeClr val="tx1"/>
                </a:solidFill>
                <a:latin typeface="+mn-lt"/>
                <a:ea typeface="+mn-ea"/>
                <a:cs typeface="+mn-cs"/>
              </a:rPr>
              <a:t>be improved.</a:t>
            </a:r>
            <a:endParaRPr lang="en-US" dirty="0"/>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2015 IBC Significant Changes</a:t>
            </a: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Date Placeholder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C3F56D-D31C-447F-A1C2-F6904E0F7575}" type="datetime1">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3/26/2018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Footer Placeholder 5"/>
          <p:cNvSpPr>
            <a:spLocks noGrp="1"/>
          </p:cNvSpPr>
          <p:nvPr>
            <p:ph type="ftr"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Copyright 2014 International Code Council</a:t>
            </a: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DD37E1-B8F4-4EEA-9E3C-6B70F5B6BBE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71996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Significant Changes to the International Building Code 2012</a:t>
            </a:r>
          </a:p>
        </p:txBody>
      </p:sp>
      <p:sp>
        <p:nvSpPr>
          <p:cNvPr id="5" name="Date Placeholder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E869DA-B940-45DF-A3C2-12267C866EA2}" type="datetime1">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3/26/2018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Footer Placeholder 5"/>
          <p:cNvSpPr>
            <a:spLocks noGrp="1"/>
          </p:cNvSpPr>
          <p:nvPr>
            <p:ph type="ftr"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Copyright 2011 International Code Council</a:t>
            </a:r>
          </a:p>
        </p:txBody>
      </p:sp>
      <p:sp>
        <p:nvSpPr>
          <p:cNvPr id="7" name="Slide Number Placeholder 6"/>
          <p:cNvSpPr>
            <a:spLocks noGrp="1"/>
          </p:cNvSpPr>
          <p:nvPr>
            <p:ph type="sldNum" sz="quarter" idx="1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DD37E1-B8F4-4EEA-9E3C-6B70F5B6BBE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7624734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Where elevator hoistway openings require</a:t>
            </a:r>
          </a:p>
          <a:p>
            <a:r>
              <a:rPr lang="en-US" sz="1200" b="0" i="0" u="none" strike="noStrike" kern="1200" baseline="0" dirty="0">
                <a:solidFill>
                  <a:schemeClr val="tx1"/>
                </a:solidFill>
                <a:latin typeface="+mn-lt"/>
                <a:ea typeface="+mn-ea"/>
                <a:cs typeface="+mn-cs"/>
              </a:rPr>
              <a:t>protection as a means to address vertical smoke movement, complying pressurization</a:t>
            </a:r>
          </a:p>
          <a:p>
            <a:r>
              <a:rPr lang="en-US" sz="1200" b="0" i="0" u="none" strike="noStrike" kern="1200" baseline="0" dirty="0">
                <a:solidFill>
                  <a:schemeClr val="tx1"/>
                </a:solidFill>
                <a:latin typeface="+mn-lt"/>
                <a:ea typeface="+mn-ea"/>
                <a:cs typeface="+mn-cs"/>
              </a:rPr>
              <a:t>is permitted as an appropriate protection option. Historically,</a:t>
            </a:r>
          </a:p>
          <a:p>
            <a:r>
              <a:rPr lang="en-US" sz="1200" b="0" i="0" u="none" strike="noStrike" kern="1200" baseline="0" dirty="0">
                <a:solidFill>
                  <a:schemeClr val="tx1"/>
                </a:solidFill>
                <a:latin typeface="+mn-lt"/>
                <a:ea typeface="+mn-ea"/>
                <a:cs typeface="+mn-cs"/>
              </a:rPr>
              <a:t>the general provisions of Section 909.21.1 required the hoistway</a:t>
            </a:r>
          </a:p>
          <a:p>
            <a:r>
              <a:rPr lang="en-US" sz="1200" b="0" i="0" u="none" strike="noStrike" kern="1200" baseline="0" dirty="0">
                <a:solidFill>
                  <a:schemeClr val="tx1"/>
                </a:solidFill>
                <a:latin typeface="+mn-lt"/>
                <a:ea typeface="+mn-ea"/>
                <a:cs typeface="+mn-cs"/>
              </a:rPr>
              <a:t>pressurization</a:t>
            </a:r>
          </a:p>
          <a:p>
            <a:r>
              <a:rPr lang="en-US" sz="1200" b="0" i="0" u="none" strike="noStrike" kern="1200" baseline="0" dirty="0">
                <a:solidFill>
                  <a:schemeClr val="tx1"/>
                </a:solidFill>
                <a:latin typeface="+mn-lt"/>
                <a:ea typeface="+mn-ea"/>
                <a:cs typeface="+mn-cs"/>
              </a:rPr>
              <a:t>to be measured at all floors while the elevator was located at the</a:t>
            </a:r>
          </a:p>
          <a:p>
            <a:r>
              <a:rPr lang="en-US" sz="1200" b="0" i="0" u="none" strike="noStrike" kern="1200" baseline="0" dirty="0">
                <a:solidFill>
                  <a:schemeClr val="tx1"/>
                </a:solidFill>
                <a:latin typeface="+mn-lt"/>
                <a:ea typeface="+mn-ea"/>
                <a:cs typeface="+mn-cs"/>
              </a:rPr>
              <a:t>recall level and the door there was open. It was shown in some studies that</a:t>
            </a:r>
          </a:p>
          <a:p>
            <a:r>
              <a:rPr lang="en-US" sz="1200" b="0" i="0" u="none" strike="noStrike" kern="1200" baseline="0" dirty="0">
                <a:solidFill>
                  <a:schemeClr val="tx1"/>
                </a:solidFill>
                <a:latin typeface="+mn-lt"/>
                <a:ea typeface="+mn-ea"/>
                <a:cs typeface="+mn-cs"/>
              </a:rPr>
              <a:t>this approach resulted in </a:t>
            </a:r>
            <a:r>
              <a:rPr lang="en-US" sz="1200" b="0" i="0" u="none" strike="noStrike" kern="1200" baseline="0" dirty="0" err="1">
                <a:solidFill>
                  <a:schemeClr val="tx1"/>
                </a:solidFill>
                <a:latin typeface="+mn-lt"/>
                <a:ea typeface="+mn-ea"/>
                <a:cs typeface="+mn-cs"/>
              </a:rPr>
              <a:t>overpressurization</a:t>
            </a:r>
            <a:r>
              <a:rPr lang="en-US" sz="1200" b="0" i="0" u="none" strike="noStrike" kern="1200" baseline="0" dirty="0">
                <a:solidFill>
                  <a:schemeClr val="tx1"/>
                </a:solidFill>
                <a:latin typeface="+mn-lt"/>
                <a:ea typeface="+mn-ea"/>
                <a:cs typeface="+mn-cs"/>
              </a:rPr>
              <a:t> at the other levels and often</a:t>
            </a:r>
          </a:p>
          <a:p>
            <a:r>
              <a:rPr lang="en-US" sz="1200" b="0" i="0" u="none" strike="noStrike" kern="1200" baseline="0" dirty="0">
                <a:solidFill>
                  <a:schemeClr val="tx1"/>
                </a:solidFill>
                <a:latin typeface="+mn-lt"/>
                <a:ea typeface="+mn-ea"/>
                <a:cs typeface="+mn-cs"/>
              </a:rPr>
              <a:t>interfered with the operation of the hoistway doors. A viable alternative,</a:t>
            </a:r>
          </a:p>
          <a:p>
            <a:r>
              <a:rPr lang="en-US" sz="1200" b="0" i="0" u="none" strike="noStrike" kern="1200" baseline="0" dirty="0">
                <a:solidFill>
                  <a:schemeClr val="tx1"/>
                </a:solidFill>
                <a:latin typeface="+mn-lt"/>
                <a:ea typeface="+mn-ea"/>
                <a:cs typeface="+mn-cs"/>
              </a:rPr>
              <a:t>based on provisions developed and used by the City of Seattle, Washington,</a:t>
            </a:r>
          </a:p>
          <a:p>
            <a:r>
              <a:rPr lang="en-US" sz="1200" b="0" i="0" u="none" strike="noStrike" kern="1200" baseline="0" dirty="0">
                <a:solidFill>
                  <a:schemeClr val="tx1"/>
                </a:solidFill>
                <a:latin typeface="+mn-lt"/>
                <a:ea typeface="+mn-ea"/>
                <a:cs typeface="+mn-cs"/>
              </a:rPr>
              <a:t>has now been provided to address what previously was considered as</a:t>
            </a:r>
          </a:p>
          <a:p>
            <a:r>
              <a:rPr lang="en-US" sz="1200" b="0" i="0" u="none" strike="noStrike" kern="1200" baseline="0" dirty="0">
                <a:solidFill>
                  <a:schemeClr val="tx1"/>
                </a:solidFill>
                <a:latin typeface="+mn-lt"/>
                <a:ea typeface="+mn-ea"/>
                <a:cs typeface="+mn-cs"/>
              </a:rPr>
              <a:t>an unworkable system.</a:t>
            </a:r>
            <a:endParaRPr lang="en-US" dirty="0"/>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2015 IBC Significant Changes</a:t>
            </a: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Date Placeholder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B71FA8-3F1E-4813-AB48-0C43829D9B11}" type="datetime1">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3/26/2018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Footer Placeholder 5"/>
          <p:cNvSpPr>
            <a:spLocks noGrp="1"/>
          </p:cNvSpPr>
          <p:nvPr>
            <p:ph type="ftr"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Copyright 2014 International Code Council</a:t>
            </a: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DD37E1-B8F4-4EEA-9E3C-6B70F5B6BBE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7507021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Where elevator hoistway openings require</a:t>
            </a:r>
          </a:p>
          <a:p>
            <a:r>
              <a:rPr lang="en-US" sz="1200" b="0" i="0" u="none" strike="noStrike" kern="1200" baseline="0" dirty="0">
                <a:solidFill>
                  <a:schemeClr val="tx1"/>
                </a:solidFill>
                <a:latin typeface="+mn-lt"/>
                <a:ea typeface="+mn-ea"/>
                <a:cs typeface="+mn-cs"/>
              </a:rPr>
              <a:t>protection as a means to address vertical smoke movement, complying pressurization</a:t>
            </a:r>
          </a:p>
          <a:p>
            <a:r>
              <a:rPr lang="en-US" sz="1200" b="0" i="0" u="none" strike="noStrike" kern="1200" baseline="0" dirty="0">
                <a:solidFill>
                  <a:schemeClr val="tx1"/>
                </a:solidFill>
                <a:latin typeface="+mn-lt"/>
                <a:ea typeface="+mn-ea"/>
                <a:cs typeface="+mn-cs"/>
              </a:rPr>
              <a:t>is permitted as an appropriate protection option. Historically,</a:t>
            </a:r>
          </a:p>
          <a:p>
            <a:r>
              <a:rPr lang="en-US" sz="1200" b="0" i="0" u="none" strike="noStrike" kern="1200" baseline="0" dirty="0">
                <a:solidFill>
                  <a:schemeClr val="tx1"/>
                </a:solidFill>
                <a:latin typeface="+mn-lt"/>
                <a:ea typeface="+mn-ea"/>
                <a:cs typeface="+mn-cs"/>
              </a:rPr>
              <a:t>the general provisions of Section 909.21.1 required the hoistway</a:t>
            </a:r>
          </a:p>
          <a:p>
            <a:r>
              <a:rPr lang="en-US" sz="1200" b="0" i="0" u="none" strike="noStrike" kern="1200" baseline="0" dirty="0">
                <a:solidFill>
                  <a:schemeClr val="tx1"/>
                </a:solidFill>
                <a:latin typeface="+mn-lt"/>
                <a:ea typeface="+mn-ea"/>
                <a:cs typeface="+mn-cs"/>
              </a:rPr>
              <a:t>pressurization</a:t>
            </a:r>
          </a:p>
          <a:p>
            <a:r>
              <a:rPr lang="en-US" sz="1200" b="0" i="0" u="none" strike="noStrike" kern="1200" baseline="0" dirty="0">
                <a:solidFill>
                  <a:schemeClr val="tx1"/>
                </a:solidFill>
                <a:latin typeface="+mn-lt"/>
                <a:ea typeface="+mn-ea"/>
                <a:cs typeface="+mn-cs"/>
              </a:rPr>
              <a:t>to be measured at all floors while the elevator was located at the</a:t>
            </a:r>
          </a:p>
          <a:p>
            <a:r>
              <a:rPr lang="en-US" sz="1200" b="0" i="0" u="none" strike="noStrike" kern="1200" baseline="0" dirty="0">
                <a:solidFill>
                  <a:schemeClr val="tx1"/>
                </a:solidFill>
                <a:latin typeface="+mn-lt"/>
                <a:ea typeface="+mn-ea"/>
                <a:cs typeface="+mn-cs"/>
              </a:rPr>
              <a:t>recall level and the door there was open. It was shown in some studies that</a:t>
            </a:r>
          </a:p>
          <a:p>
            <a:r>
              <a:rPr lang="en-US" sz="1200" b="0" i="0" u="none" strike="noStrike" kern="1200" baseline="0" dirty="0">
                <a:solidFill>
                  <a:schemeClr val="tx1"/>
                </a:solidFill>
                <a:latin typeface="+mn-lt"/>
                <a:ea typeface="+mn-ea"/>
                <a:cs typeface="+mn-cs"/>
              </a:rPr>
              <a:t>this approach resulted in </a:t>
            </a:r>
            <a:r>
              <a:rPr lang="en-US" sz="1200" b="0" i="0" u="none" strike="noStrike" kern="1200" baseline="0" dirty="0" err="1">
                <a:solidFill>
                  <a:schemeClr val="tx1"/>
                </a:solidFill>
                <a:latin typeface="+mn-lt"/>
                <a:ea typeface="+mn-ea"/>
                <a:cs typeface="+mn-cs"/>
              </a:rPr>
              <a:t>overpressurization</a:t>
            </a:r>
            <a:r>
              <a:rPr lang="en-US" sz="1200" b="0" i="0" u="none" strike="noStrike" kern="1200" baseline="0" dirty="0">
                <a:solidFill>
                  <a:schemeClr val="tx1"/>
                </a:solidFill>
                <a:latin typeface="+mn-lt"/>
                <a:ea typeface="+mn-ea"/>
                <a:cs typeface="+mn-cs"/>
              </a:rPr>
              <a:t> at the other levels and often</a:t>
            </a:r>
          </a:p>
          <a:p>
            <a:r>
              <a:rPr lang="en-US" sz="1200" b="0" i="0" u="none" strike="noStrike" kern="1200" baseline="0" dirty="0">
                <a:solidFill>
                  <a:schemeClr val="tx1"/>
                </a:solidFill>
                <a:latin typeface="+mn-lt"/>
                <a:ea typeface="+mn-ea"/>
                <a:cs typeface="+mn-cs"/>
              </a:rPr>
              <a:t>interfered with the operation of the hoistway doors. A viable alternative,</a:t>
            </a:r>
          </a:p>
          <a:p>
            <a:r>
              <a:rPr lang="en-US" sz="1200" b="0" i="0" u="none" strike="noStrike" kern="1200" baseline="0" dirty="0">
                <a:solidFill>
                  <a:schemeClr val="tx1"/>
                </a:solidFill>
                <a:latin typeface="+mn-lt"/>
                <a:ea typeface="+mn-ea"/>
                <a:cs typeface="+mn-cs"/>
              </a:rPr>
              <a:t>based on provisions developed and used by the City of Seattle, Washington,</a:t>
            </a:r>
          </a:p>
          <a:p>
            <a:r>
              <a:rPr lang="en-US" sz="1200" b="0" i="0" u="none" strike="noStrike" kern="1200" baseline="0" dirty="0">
                <a:solidFill>
                  <a:schemeClr val="tx1"/>
                </a:solidFill>
                <a:latin typeface="+mn-lt"/>
                <a:ea typeface="+mn-ea"/>
                <a:cs typeface="+mn-cs"/>
              </a:rPr>
              <a:t>has now been provided to address what previously was considered as</a:t>
            </a:r>
          </a:p>
          <a:p>
            <a:r>
              <a:rPr lang="en-US" sz="1200" b="0" i="0" u="none" strike="noStrike" kern="1200" baseline="0" dirty="0">
                <a:solidFill>
                  <a:schemeClr val="tx1"/>
                </a:solidFill>
                <a:latin typeface="+mn-lt"/>
                <a:ea typeface="+mn-ea"/>
                <a:cs typeface="+mn-cs"/>
              </a:rPr>
              <a:t>an unworkable system.</a:t>
            </a:r>
            <a:endParaRPr lang="en-US" dirty="0"/>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2015 IBC Significant Changes</a:t>
            </a: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Date Placeholder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B71FA8-3F1E-4813-AB48-0C43829D9B11}" type="datetime1">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3/26/2018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Footer Placeholder 5"/>
          <p:cNvSpPr>
            <a:spLocks noGrp="1"/>
          </p:cNvSpPr>
          <p:nvPr>
            <p:ph type="ftr"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Copyright 2014 International Code Council</a:t>
            </a: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DD37E1-B8F4-4EEA-9E3C-6B70F5B6BBE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4715818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Where elevator hoistway openings require</a:t>
            </a:r>
          </a:p>
          <a:p>
            <a:r>
              <a:rPr lang="en-US" sz="1200" b="0" i="0" u="none" strike="noStrike" kern="1200" baseline="0" dirty="0">
                <a:solidFill>
                  <a:schemeClr val="tx1"/>
                </a:solidFill>
                <a:latin typeface="+mn-lt"/>
                <a:ea typeface="+mn-ea"/>
                <a:cs typeface="+mn-cs"/>
              </a:rPr>
              <a:t>protection as a means to address vertical smoke movement, complying pressurization</a:t>
            </a:r>
          </a:p>
          <a:p>
            <a:r>
              <a:rPr lang="en-US" sz="1200" b="0" i="0" u="none" strike="noStrike" kern="1200" baseline="0" dirty="0">
                <a:solidFill>
                  <a:schemeClr val="tx1"/>
                </a:solidFill>
                <a:latin typeface="+mn-lt"/>
                <a:ea typeface="+mn-ea"/>
                <a:cs typeface="+mn-cs"/>
              </a:rPr>
              <a:t>is permitted as an appropriate protection option. Historically,</a:t>
            </a:r>
          </a:p>
          <a:p>
            <a:r>
              <a:rPr lang="en-US" sz="1200" b="0" i="0" u="none" strike="noStrike" kern="1200" baseline="0" dirty="0">
                <a:solidFill>
                  <a:schemeClr val="tx1"/>
                </a:solidFill>
                <a:latin typeface="+mn-lt"/>
                <a:ea typeface="+mn-ea"/>
                <a:cs typeface="+mn-cs"/>
              </a:rPr>
              <a:t>the general provisions of Section 909.21.1 required the hoistway</a:t>
            </a:r>
          </a:p>
          <a:p>
            <a:r>
              <a:rPr lang="en-US" sz="1200" b="0" i="0" u="none" strike="noStrike" kern="1200" baseline="0" dirty="0">
                <a:solidFill>
                  <a:schemeClr val="tx1"/>
                </a:solidFill>
                <a:latin typeface="+mn-lt"/>
                <a:ea typeface="+mn-ea"/>
                <a:cs typeface="+mn-cs"/>
              </a:rPr>
              <a:t>pressurization</a:t>
            </a:r>
          </a:p>
          <a:p>
            <a:r>
              <a:rPr lang="en-US" sz="1200" b="0" i="0" u="none" strike="noStrike" kern="1200" baseline="0" dirty="0">
                <a:solidFill>
                  <a:schemeClr val="tx1"/>
                </a:solidFill>
                <a:latin typeface="+mn-lt"/>
                <a:ea typeface="+mn-ea"/>
                <a:cs typeface="+mn-cs"/>
              </a:rPr>
              <a:t>to be measured at all floors while the elevator was located at the</a:t>
            </a:r>
          </a:p>
          <a:p>
            <a:r>
              <a:rPr lang="en-US" sz="1200" b="0" i="0" u="none" strike="noStrike" kern="1200" baseline="0" dirty="0">
                <a:solidFill>
                  <a:schemeClr val="tx1"/>
                </a:solidFill>
                <a:latin typeface="+mn-lt"/>
                <a:ea typeface="+mn-ea"/>
                <a:cs typeface="+mn-cs"/>
              </a:rPr>
              <a:t>recall level and the door there was open. It was shown in some studies that</a:t>
            </a:r>
          </a:p>
          <a:p>
            <a:r>
              <a:rPr lang="en-US" sz="1200" b="0" i="0" u="none" strike="noStrike" kern="1200" baseline="0" dirty="0">
                <a:solidFill>
                  <a:schemeClr val="tx1"/>
                </a:solidFill>
                <a:latin typeface="+mn-lt"/>
                <a:ea typeface="+mn-ea"/>
                <a:cs typeface="+mn-cs"/>
              </a:rPr>
              <a:t>this approach resulted in </a:t>
            </a:r>
            <a:r>
              <a:rPr lang="en-US" sz="1200" b="0" i="0" u="none" strike="noStrike" kern="1200" baseline="0" dirty="0" err="1">
                <a:solidFill>
                  <a:schemeClr val="tx1"/>
                </a:solidFill>
                <a:latin typeface="+mn-lt"/>
                <a:ea typeface="+mn-ea"/>
                <a:cs typeface="+mn-cs"/>
              </a:rPr>
              <a:t>overpressurization</a:t>
            </a:r>
            <a:r>
              <a:rPr lang="en-US" sz="1200" b="0" i="0" u="none" strike="noStrike" kern="1200" baseline="0" dirty="0">
                <a:solidFill>
                  <a:schemeClr val="tx1"/>
                </a:solidFill>
                <a:latin typeface="+mn-lt"/>
                <a:ea typeface="+mn-ea"/>
                <a:cs typeface="+mn-cs"/>
              </a:rPr>
              <a:t> at the other levels and often</a:t>
            </a:r>
          </a:p>
          <a:p>
            <a:r>
              <a:rPr lang="en-US" sz="1200" b="0" i="0" u="none" strike="noStrike" kern="1200" baseline="0" dirty="0">
                <a:solidFill>
                  <a:schemeClr val="tx1"/>
                </a:solidFill>
                <a:latin typeface="+mn-lt"/>
                <a:ea typeface="+mn-ea"/>
                <a:cs typeface="+mn-cs"/>
              </a:rPr>
              <a:t>interfered with the operation of the hoistway doors. A viable alternative,</a:t>
            </a:r>
          </a:p>
          <a:p>
            <a:r>
              <a:rPr lang="en-US" sz="1200" b="0" i="0" u="none" strike="noStrike" kern="1200" baseline="0" dirty="0">
                <a:solidFill>
                  <a:schemeClr val="tx1"/>
                </a:solidFill>
                <a:latin typeface="+mn-lt"/>
                <a:ea typeface="+mn-ea"/>
                <a:cs typeface="+mn-cs"/>
              </a:rPr>
              <a:t>based on provisions developed and used by the City of Seattle, Washington,</a:t>
            </a:r>
          </a:p>
          <a:p>
            <a:r>
              <a:rPr lang="en-US" sz="1200" b="0" i="0" u="none" strike="noStrike" kern="1200" baseline="0" dirty="0">
                <a:solidFill>
                  <a:schemeClr val="tx1"/>
                </a:solidFill>
                <a:latin typeface="+mn-lt"/>
                <a:ea typeface="+mn-ea"/>
                <a:cs typeface="+mn-cs"/>
              </a:rPr>
              <a:t>has now been provided to address what previously was considered as</a:t>
            </a:r>
          </a:p>
          <a:p>
            <a:r>
              <a:rPr lang="en-US" sz="1200" b="0" i="0" u="none" strike="noStrike" kern="1200" baseline="0" dirty="0">
                <a:solidFill>
                  <a:schemeClr val="tx1"/>
                </a:solidFill>
                <a:latin typeface="+mn-lt"/>
                <a:ea typeface="+mn-ea"/>
                <a:cs typeface="+mn-cs"/>
              </a:rPr>
              <a:t>an unworkable system.</a:t>
            </a:r>
            <a:endParaRPr lang="en-US" dirty="0"/>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2015 IBC Significant Changes</a:t>
            </a: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Date Placeholder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B71FA8-3F1E-4813-AB48-0C43829D9B11}" type="datetime1">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3/26/2018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Footer Placeholder 5"/>
          <p:cNvSpPr>
            <a:spLocks noGrp="1"/>
          </p:cNvSpPr>
          <p:nvPr>
            <p:ph type="ftr"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Copyright 2014 International Code Council</a:t>
            </a: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DD37E1-B8F4-4EEA-9E3C-6B70F5B6BBE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5086484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The criteria set forth in Chapter 10 regulating the</a:t>
            </a:r>
          </a:p>
          <a:p>
            <a:r>
              <a:rPr lang="en-US" sz="1200" b="0" i="0" u="none" strike="noStrike" kern="1200" baseline="0" dirty="0">
                <a:solidFill>
                  <a:schemeClr val="tx1"/>
                </a:solidFill>
                <a:latin typeface="+mn-lt"/>
                <a:ea typeface="+mn-ea"/>
                <a:cs typeface="+mn-cs"/>
              </a:rPr>
              <a:t>design of the means of egress are established as</a:t>
            </a:r>
          </a:p>
          <a:p>
            <a:r>
              <a:rPr lang="en-US" sz="1200" b="0" i="0" u="none" strike="noStrike" kern="1200" baseline="0" dirty="0">
                <a:solidFill>
                  <a:schemeClr val="tx1"/>
                </a:solidFill>
                <a:latin typeface="+mn-lt"/>
                <a:ea typeface="+mn-ea"/>
                <a:cs typeface="+mn-cs"/>
              </a:rPr>
              <a:t>the primary method for protection of people in</a:t>
            </a:r>
          </a:p>
          <a:p>
            <a:r>
              <a:rPr lang="en-US" sz="1200" b="0" i="0" u="none" strike="noStrike" kern="1200" baseline="0" dirty="0">
                <a:solidFill>
                  <a:schemeClr val="tx1"/>
                </a:solidFill>
                <a:latin typeface="+mn-lt"/>
                <a:ea typeface="+mn-ea"/>
                <a:cs typeface="+mn-cs"/>
              </a:rPr>
              <a:t>buildings. Both prescriptive and performance language is</a:t>
            </a:r>
          </a:p>
          <a:p>
            <a:r>
              <a:rPr lang="en-US" sz="1200" b="0" i="0" u="none" strike="noStrike" kern="1200" baseline="0" dirty="0">
                <a:solidFill>
                  <a:schemeClr val="tx1"/>
                </a:solidFill>
                <a:latin typeface="+mn-lt"/>
                <a:ea typeface="+mn-ea"/>
                <a:cs typeface="+mn-cs"/>
              </a:rPr>
              <a:t>utilized in the chapter to provide for a basic approach in</a:t>
            </a:r>
          </a:p>
          <a:p>
            <a:r>
              <a:rPr lang="en-US" sz="1200" b="0" i="0" u="none" strike="noStrike" kern="1200" baseline="0" dirty="0">
                <a:solidFill>
                  <a:schemeClr val="tx1"/>
                </a:solidFill>
                <a:latin typeface="+mn-lt"/>
                <a:ea typeface="+mn-ea"/>
                <a:cs typeface="+mn-cs"/>
              </a:rPr>
              <a:t>the determination of a safe exiting system for all occupancies.</a:t>
            </a:r>
          </a:p>
          <a:p>
            <a:r>
              <a:rPr lang="en-US" sz="1200" b="0" i="0" u="none" strike="noStrike" kern="1200" baseline="0" dirty="0">
                <a:solidFill>
                  <a:schemeClr val="tx1"/>
                </a:solidFill>
                <a:latin typeface="+mn-lt"/>
                <a:ea typeface="+mn-ea"/>
                <a:cs typeface="+mn-cs"/>
              </a:rPr>
              <a:t>Chapter 10 addresses all portions of the egress system</a:t>
            </a:r>
          </a:p>
          <a:p>
            <a:r>
              <a:rPr lang="en-US" sz="1200" b="0" i="0" u="none" strike="noStrike" kern="1200" baseline="0" dirty="0">
                <a:solidFill>
                  <a:schemeClr val="tx1"/>
                </a:solidFill>
                <a:latin typeface="+mn-lt"/>
                <a:ea typeface="+mn-ea"/>
                <a:cs typeface="+mn-cs"/>
              </a:rPr>
              <a:t>and includes design requirements as well as provisions</a:t>
            </a:r>
          </a:p>
          <a:p>
            <a:r>
              <a:rPr lang="en-US" sz="1200" b="0" i="0" u="none" strike="noStrike" kern="1200" baseline="0" dirty="0">
                <a:solidFill>
                  <a:schemeClr val="tx1"/>
                </a:solidFill>
                <a:latin typeface="+mn-lt"/>
                <a:ea typeface="+mn-ea"/>
                <a:cs typeface="+mn-cs"/>
              </a:rPr>
              <a:t>regulating individual components. A zonal approach to</a:t>
            </a:r>
          </a:p>
          <a:p>
            <a:r>
              <a:rPr lang="en-US" sz="1200" b="0" i="0" u="none" strike="noStrike" kern="1200" baseline="0" dirty="0">
                <a:solidFill>
                  <a:schemeClr val="tx1"/>
                </a:solidFill>
                <a:latin typeface="+mn-lt"/>
                <a:ea typeface="+mn-ea"/>
                <a:cs typeface="+mn-cs"/>
              </a:rPr>
              <a:t>egress provides a general basis for the chapter’s format</a:t>
            </a:r>
          </a:p>
          <a:p>
            <a:r>
              <a:rPr lang="en-US" sz="1200" b="0" i="0" u="none" strike="noStrike" kern="1200" baseline="0" dirty="0">
                <a:solidFill>
                  <a:schemeClr val="tx1"/>
                </a:solidFill>
                <a:latin typeface="+mn-lt"/>
                <a:ea typeface="+mn-ea"/>
                <a:cs typeface="+mn-cs"/>
              </a:rPr>
              <a:t>through regulation of the exit access, exit, and exit discharge</a:t>
            </a:r>
          </a:p>
          <a:p>
            <a:r>
              <a:rPr lang="en-US" sz="1200" b="0" i="0" u="none" strike="noStrike" kern="1200" baseline="0" dirty="0">
                <a:solidFill>
                  <a:schemeClr val="tx1"/>
                </a:solidFill>
                <a:latin typeface="+mn-lt"/>
                <a:ea typeface="+mn-ea"/>
                <a:cs typeface="+mn-cs"/>
              </a:rPr>
              <a:t>portions of the means of egress.</a:t>
            </a:r>
            <a:endParaRPr lang="en-US" dirty="0"/>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2015 IBC Significant Changes</a:t>
            </a: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Date Placeholder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F095FB4-DC67-48BE-8D75-6A327F485A8F}" type="datetime1">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3/26/2018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Footer Placeholder 5"/>
          <p:cNvSpPr>
            <a:spLocks noGrp="1"/>
          </p:cNvSpPr>
          <p:nvPr>
            <p:ph type="ftr"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Copyright 2014 International Code Council</a:t>
            </a: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DD37E1-B8F4-4EEA-9E3C-6B70F5B6BBE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357589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b="0" i="0" u="none" strike="noStrike" baseline="0" dirty="0">
                <a:latin typeface="MeliorLTStd"/>
              </a:rPr>
              <a:t>Specific information is now provided regarding</a:t>
            </a:r>
          </a:p>
          <a:p>
            <a:pPr algn="l"/>
            <a:r>
              <a:rPr lang="en-US" sz="1200" b="0" i="0" u="none" strike="noStrike" baseline="0" dirty="0">
                <a:latin typeface="MeliorLTStd"/>
              </a:rPr>
              <a:t>the point where exit separation is to be measured. In addition, where</a:t>
            </a:r>
          </a:p>
          <a:p>
            <a:pPr algn="l"/>
            <a:r>
              <a:rPr lang="en-US" sz="1200" b="0" i="0" u="none" strike="noStrike" baseline="0" dirty="0">
                <a:latin typeface="MeliorLTStd"/>
              </a:rPr>
              <a:t>three or more means of egress are required, performance language has</a:t>
            </a:r>
          </a:p>
          <a:p>
            <a:pPr algn="l"/>
            <a:r>
              <a:rPr lang="en-US" sz="1200" b="0" i="0" u="none" strike="noStrike" baseline="0" dirty="0">
                <a:latin typeface="MeliorLTStd"/>
              </a:rPr>
              <a:t>been included to ensure the egress paths are adequately separated.</a:t>
            </a:r>
            <a:endParaRPr lang="en-US" dirty="0"/>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2015 IBC Significant Changes</a:t>
            </a: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Date Placeholder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14DCF4-0B1A-443D-A449-4C87207CBFCA}" type="datetime1">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3/26/2018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Footer Placeholder 5"/>
          <p:cNvSpPr>
            <a:spLocks noGrp="1"/>
          </p:cNvSpPr>
          <p:nvPr>
            <p:ph type="ftr"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Copyright 2014 International Code Council</a:t>
            </a: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DD37E1-B8F4-4EEA-9E3C-6B70F5B6BBE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0063968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b="0" i="0" u="none" strike="noStrike" baseline="0" dirty="0">
                <a:latin typeface="MeliorLTStd"/>
              </a:rPr>
              <a:t>Specific information is now provided regarding</a:t>
            </a:r>
          </a:p>
          <a:p>
            <a:pPr algn="l"/>
            <a:r>
              <a:rPr lang="en-US" sz="1200" b="0" i="0" u="none" strike="noStrike" baseline="0" dirty="0">
                <a:latin typeface="MeliorLTStd"/>
              </a:rPr>
              <a:t>the point where exit separation is to be measured. In addition, where</a:t>
            </a:r>
          </a:p>
          <a:p>
            <a:pPr algn="l"/>
            <a:r>
              <a:rPr lang="en-US" sz="1200" b="0" i="0" u="none" strike="noStrike" baseline="0" dirty="0">
                <a:latin typeface="MeliorLTStd"/>
              </a:rPr>
              <a:t>three or more means of egress are required, performance language has</a:t>
            </a:r>
          </a:p>
          <a:p>
            <a:pPr algn="l"/>
            <a:r>
              <a:rPr lang="en-US" sz="1200" b="0" i="0" u="none" strike="noStrike" baseline="0" dirty="0">
                <a:latin typeface="MeliorLTStd"/>
              </a:rPr>
              <a:t>been included to ensure the egress paths are adequately separated.</a:t>
            </a:r>
            <a:endParaRPr lang="en-US" dirty="0"/>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2015 IBC Significant Changes</a:t>
            </a: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Date Placeholder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14DCF4-0B1A-443D-A449-4C87207CBFCA}" type="datetime1">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3/26/2018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Footer Placeholder 5"/>
          <p:cNvSpPr>
            <a:spLocks noGrp="1"/>
          </p:cNvSpPr>
          <p:nvPr>
            <p:ph type="ftr"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Copyright 2014 International Code Council</a:t>
            </a: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DD37E1-B8F4-4EEA-9E3C-6B70F5B6BBE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3669181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b="0" i="0" u="none" strike="noStrike" baseline="0" dirty="0">
                <a:latin typeface="MeliorLTStd"/>
              </a:rPr>
              <a:t>Specific information is now provided regarding</a:t>
            </a:r>
          </a:p>
          <a:p>
            <a:pPr algn="l"/>
            <a:r>
              <a:rPr lang="en-US" sz="1200" b="0" i="0" u="none" strike="noStrike" baseline="0" dirty="0">
                <a:latin typeface="MeliorLTStd"/>
              </a:rPr>
              <a:t>the point where exit separation is to be measured. In addition, where</a:t>
            </a:r>
          </a:p>
          <a:p>
            <a:pPr algn="l"/>
            <a:r>
              <a:rPr lang="en-US" sz="1200" b="0" i="0" u="none" strike="noStrike" baseline="0" dirty="0">
                <a:latin typeface="MeliorLTStd"/>
              </a:rPr>
              <a:t>three or more means of egress are required, performance language has</a:t>
            </a:r>
          </a:p>
          <a:p>
            <a:pPr algn="l"/>
            <a:r>
              <a:rPr lang="en-US" sz="1200" b="0" i="0" u="none" strike="noStrike" baseline="0" dirty="0">
                <a:latin typeface="MeliorLTStd"/>
              </a:rPr>
              <a:t>been included to ensure the egress paths are adequately separated.</a:t>
            </a:r>
            <a:endParaRPr lang="en-US" dirty="0"/>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2015 IBC Significant Changes</a:t>
            </a: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Date Placeholder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14DCF4-0B1A-443D-A449-4C87207CBFCA}" type="datetime1">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3/26/2018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Footer Placeholder 5"/>
          <p:cNvSpPr>
            <a:spLocks noGrp="1"/>
          </p:cNvSpPr>
          <p:nvPr>
            <p:ph type="ftr"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Copyright 2014 International Code Council</a:t>
            </a: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DD37E1-B8F4-4EEA-9E3C-6B70F5B6BBE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1379883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b="0" i="0" u="none" strike="noStrike" baseline="0" dirty="0">
                <a:latin typeface="MeliorLTStd"/>
              </a:rPr>
              <a:t>Specific information is now provided regarding</a:t>
            </a:r>
          </a:p>
          <a:p>
            <a:pPr algn="l"/>
            <a:r>
              <a:rPr lang="en-US" sz="1200" b="0" i="0" u="none" strike="noStrike" baseline="0" dirty="0">
                <a:latin typeface="MeliorLTStd"/>
              </a:rPr>
              <a:t>the point where exit separation is to be measured. In addition, where</a:t>
            </a:r>
          </a:p>
          <a:p>
            <a:pPr algn="l"/>
            <a:r>
              <a:rPr lang="en-US" sz="1200" b="0" i="0" u="none" strike="noStrike" baseline="0" dirty="0">
                <a:latin typeface="MeliorLTStd"/>
              </a:rPr>
              <a:t>three or more means of egress are required, performance language has</a:t>
            </a:r>
          </a:p>
          <a:p>
            <a:pPr algn="l"/>
            <a:r>
              <a:rPr lang="en-US" sz="1200" b="0" i="0" u="none" strike="noStrike" baseline="0" dirty="0">
                <a:latin typeface="MeliorLTStd"/>
              </a:rPr>
              <a:t>been included to ensure the egress paths are adequately separated.</a:t>
            </a:r>
            <a:endParaRPr lang="en-US" dirty="0"/>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2015 IBC Significant Changes</a:t>
            </a: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Date Placeholder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14DCF4-0B1A-443D-A449-4C87207CBFCA}" type="datetime1">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3/26/2018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Footer Placeholder 5"/>
          <p:cNvSpPr>
            <a:spLocks noGrp="1"/>
          </p:cNvSpPr>
          <p:nvPr>
            <p:ph type="ftr"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Copyright 2014 International Code Council</a:t>
            </a: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DD37E1-B8F4-4EEA-9E3C-6B70F5B6BBE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4996204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1000D7-2E9F-4C63-8300-2231AFD10F5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149515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Significant Changes to the International Building Code 2012</a:t>
            </a:r>
          </a:p>
        </p:txBody>
      </p:sp>
      <p:sp>
        <p:nvSpPr>
          <p:cNvPr id="5" name="Date Placeholder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CD3BE7-4A2C-41F4-BD35-845E0B4C0572}" type="datetime1">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3/26/2018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Footer Placeholder 5"/>
          <p:cNvSpPr>
            <a:spLocks noGrp="1"/>
          </p:cNvSpPr>
          <p:nvPr>
            <p:ph type="ftr"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Copyright 2011 International Code Council</a:t>
            </a:r>
          </a:p>
        </p:txBody>
      </p:sp>
      <p:sp>
        <p:nvSpPr>
          <p:cNvPr id="7" name="Slide Number Placeholder 6"/>
          <p:cNvSpPr>
            <a:spLocks noGrp="1"/>
          </p:cNvSpPr>
          <p:nvPr>
            <p:ph type="sldNum" sz="quarter" idx="1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DD37E1-B8F4-4EEA-9E3C-6B70F5B6BBE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017300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Definitions by the Admin committee</a:t>
            </a:r>
            <a:r>
              <a:rPr lang="en-US" baseline="0" dirty="0"/>
              <a:t> or chimneys by the Mechanical Committee</a:t>
            </a:r>
            <a:endParaRPr lang="en-US" dirty="0"/>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Significant Changes to the International Building Code 2012</a:t>
            </a:r>
          </a:p>
        </p:txBody>
      </p:sp>
      <p:sp>
        <p:nvSpPr>
          <p:cNvPr id="5" name="Date Placeholder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CD3BE7-4A2C-41F4-BD35-845E0B4C0572}" type="datetime1">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3/26/2018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Footer Placeholder 5"/>
          <p:cNvSpPr>
            <a:spLocks noGrp="1"/>
          </p:cNvSpPr>
          <p:nvPr>
            <p:ph type="ftr"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Copyright 2011 International Code Council</a:t>
            </a:r>
          </a:p>
        </p:txBody>
      </p:sp>
      <p:sp>
        <p:nvSpPr>
          <p:cNvPr id="7" name="Slide Number Placeholder 6"/>
          <p:cNvSpPr>
            <a:spLocks noGrp="1"/>
          </p:cNvSpPr>
          <p:nvPr>
            <p:ph type="sldNum" sz="quarter" idx="1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DD37E1-B8F4-4EEA-9E3C-6B70F5B6BBE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333309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sz="1200" b="0" i="0" u="none" strike="noStrike" kern="1200" baseline="0" dirty="0">
                <a:solidFill>
                  <a:schemeClr val="tx1"/>
                </a:solidFill>
                <a:latin typeface="+mn-lt"/>
                <a:ea typeface="+mn-ea"/>
                <a:cs typeface="+mn-cs"/>
              </a:rPr>
              <a:t>The IBC regulates the size of buildings in order to limit to a reasonable level the magnitude of a fire that potentially may develop. The size of a building is controlled by its floor area and height, both of which are limited by the IBC. Although floor-area limitations are concerned primarily with property damage, life safety is enhanced as well by the fact than in the larger buildings there are typically more people at risk during a fire. Height restrictions are imposed to primarily address egress concerns and fire department access limitations. The provisions regulating building height and area limitations have been extensively revised in order to provide an increased degree of user-friendliness and</a:t>
            </a:r>
          </a:p>
          <a:p>
            <a:r>
              <a:rPr lang="en-US" sz="1200" b="0" i="0" u="none" strike="noStrike" kern="1200" baseline="0" dirty="0">
                <a:solidFill>
                  <a:schemeClr val="tx1"/>
                </a:solidFill>
                <a:latin typeface="+mn-lt"/>
                <a:ea typeface="+mn-ea"/>
                <a:cs typeface="+mn-cs"/>
              </a:rPr>
              <a:t>technical consistency.</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Table 503, representing the unmodified base allowable area and height data, has historically been the starting point in the determination of all three limiting conditions; a building’s allowable height in feet, its allowable height in stories above grade plane and its allowable floor area per story. The limiting values in Table 503 of the 2012 IBC have now been separated into three separate tables and placed in context at the appropriate technical sections for the design or review process. In addition, the allowable values within the new tables represent whether or not the building is </a:t>
            </a:r>
            <a:r>
              <a:rPr lang="en-US" sz="1200" b="0" i="0" u="none" strike="noStrike" kern="1200" baseline="0" dirty="0" err="1">
                <a:solidFill>
                  <a:schemeClr val="tx1"/>
                </a:solidFill>
                <a:latin typeface="+mn-lt"/>
                <a:ea typeface="+mn-ea"/>
                <a:cs typeface="+mn-cs"/>
              </a:rPr>
              <a:t>sprinklered</a:t>
            </a:r>
            <a:r>
              <a:rPr lang="en-US" sz="1200" b="0" i="0" u="none" strike="noStrike" kern="1200" baseline="0" dirty="0">
                <a:solidFill>
                  <a:schemeClr val="tx1"/>
                </a:solidFill>
                <a:latin typeface="+mn-lt"/>
                <a:ea typeface="+mn-ea"/>
                <a:cs typeface="+mn-cs"/>
              </a:rPr>
              <a:t>, and if it is </a:t>
            </a:r>
            <a:r>
              <a:rPr lang="en-US" sz="1200" b="0" i="0" u="none" strike="noStrike" kern="1200" baseline="0" dirty="0" err="1">
                <a:solidFill>
                  <a:schemeClr val="tx1"/>
                </a:solidFill>
                <a:latin typeface="+mn-lt"/>
                <a:ea typeface="+mn-ea"/>
                <a:cs typeface="+mn-cs"/>
              </a:rPr>
              <a:t>sprinklered</a:t>
            </a:r>
            <a:r>
              <a:rPr lang="en-US" sz="1200" b="0" i="0" u="none" strike="noStrike" kern="1200" baseline="0" dirty="0">
                <a:solidFill>
                  <a:schemeClr val="tx1"/>
                </a:solidFill>
                <a:latin typeface="+mn-lt"/>
                <a:ea typeface="+mn-ea"/>
                <a:cs typeface="+mn-cs"/>
              </a:rPr>
              <a:t>, the type of sprinkler system provided. Occupancy classification and construction type continue to be the other required variables necessary to determine the maximum allowable height and area of a building.</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Integrating all three required variables into the three revised tables effectively eliminates or seamlessly incorporates many of the previous</a:t>
            </a:r>
          </a:p>
          <a:p>
            <a:r>
              <a:rPr lang="en-US" sz="1200" b="0" i="0" u="none" strike="noStrike" kern="1200" baseline="0" dirty="0">
                <a:solidFill>
                  <a:schemeClr val="tx1"/>
                </a:solidFill>
                <a:latin typeface="+mn-lt"/>
                <a:ea typeface="+mn-ea"/>
                <a:cs typeface="+mn-cs"/>
              </a:rPr>
              <a:t>provisions and exceptions, reducing misinterpretation of the code’s intent. In addition, the revised format uses new terminology, along with changes in organization, to improve on a somewhat confusing multistep process for value determination. Through an improved sequential format and technical consolidation, this process has been simplified, resulting in consistent allowable height and area determinations.</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Because Code Change G101-12, as amended, extensively revised the allowable height and area provisions of Sections 503, 504 and 506, the entire code change text is too extensive to be included here. Refer to the </a:t>
            </a:r>
            <a:r>
              <a:rPr lang="en-US" sz="1200" b="0" i="1" u="none" strike="noStrike" kern="1200" baseline="0" dirty="0">
                <a:solidFill>
                  <a:schemeClr val="tx1"/>
                </a:solidFill>
                <a:latin typeface="+mn-lt"/>
                <a:ea typeface="+mn-ea"/>
                <a:cs typeface="+mn-cs"/>
              </a:rPr>
              <a:t>2015 IBC Code Changes Resource Collection </a:t>
            </a:r>
            <a:r>
              <a:rPr lang="en-US" sz="1200" b="0" i="0" u="none" strike="noStrike" kern="1200" baseline="0" dirty="0">
                <a:solidFill>
                  <a:schemeClr val="tx1"/>
                </a:solidFill>
                <a:latin typeface="+mn-lt"/>
                <a:ea typeface="+mn-ea"/>
                <a:cs typeface="+mn-cs"/>
              </a:rPr>
              <a:t>for the complete text and rationale of the code change.</a:t>
            </a:r>
            <a:endParaRPr lang="en-US" dirty="0"/>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2015 IBC Significant Changes</a:t>
            </a: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Date Placeholder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CBADC2A-8EC0-4208-9ED7-A10F496D62EB}" type="datetime1">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3/26/2018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Footer Placeholder 5"/>
          <p:cNvSpPr>
            <a:spLocks noGrp="1"/>
          </p:cNvSpPr>
          <p:nvPr>
            <p:ph type="ftr"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Copyright 2014 International Code Council</a:t>
            </a: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DD37E1-B8F4-4EEA-9E3C-6B70F5B6BBE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134327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CHANGE TYPE: </a:t>
            </a:r>
            <a:r>
              <a:rPr lang="en-US" sz="1200" b="0" i="0" u="none" strike="noStrike" kern="1200" baseline="0" dirty="0">
                <a:solidFill>
                  <a:schemeClr val="tx1"/>
                </a:solidFill>
                <a:latin typeface="+mn-lt"/>
                <a:ea typeface="+mn-ea"/>
                <a:cs typeface="+mn-cs"/>
              </a:rPr>
              <a:t>Clarification</a:t>
            </a:r>
          </a:p>
          <a:p>
            <a:r>
              <a:rPr lang="en-US" sz="1200" b="1" i="0" u="none" strike="noStrike" kern="1200" baseline="0" dirty="0">
                <a:solidFill>
                  <a:schemeClr val="tx1"/>
                </a:solidFill>
                <a:latin typeface="+mn-lt"/>
                <a:ea typeface="+mn-ea"/>
                <a:cs typeface="+mn-cs"/>
              </a:rPr>
              <a:t>CHANGE SUMMARY: </a:t>
            </a:r>
            <a:r>
              <a:rPr lang="en-US" sz="1200" b="0" i="0" u="none" strike="noStrike" kern="1200" baseline="0" dirty="0">
                <a:solidFill>
                  <a:schemeClr val="tx1"/>
                </a:solidFill>
                <a:latin typeface="+mn-lt"/>
                <a:ea typeface="+mn-ea"/>
                <a:cs typeface="+mn-cs"/>
              </a:rPr>
              <a:t>In order to increase the degree of user-friendliness of the process by which the allowable building height provisions are determined, Table 503 has now been reformatted as Tables 504.3 (allowable height in feet) and 504.4 (allowable number of stories above grade plane), and any applicable sprinkler increase has been incorporated directly into the new tables.</a:t>
            </a:r>
            <a:endParaRPr lang="en-US" dirty="0"/>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2015 IBC Significant Changes</a:t>
            </a: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Date Placeholder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415C0F-E3AB-4576-B60C-F172ADD5936A}" type="datetime1">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3/26/2018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Footer Placeholder 5"/>
          <p:cNvSpPr>
            <a:spLocks noGrp="1"/>
          </p:cNvSpPr>
          <p:nvPr>
            <p:ph type="ftr"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Copyright 2014 International Code Council</a:t>
            </a: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DD37E1-B8F4-4EEA-9E3C-6B70F5B6BBE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761179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As a general rule, the IBC applies to any structure undergoing construction, alteration, relocation, enlargement,</a:t>
            </a:r>
          </a:p>
          <a:p>
            <a:r>
              <a:rPr lang="en-US" sz="1200" b="0" i="0" u="none" strike="noStrike" kern="1200" baseline="0" dirty="0">
                <a:solidFill>
                  <a:schemeClr val="tx1"/>
                </a:solidFill>
                <a:latin typeface="+mn-lt"/>
                <a:ea typeface="+mn-ea"/>
                <a:cs typeface="+mn-cs"/>
              </a:rPr>
              <a:t>replacement, use and occupancy, repair, maintenance, removal, or demolition.</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However, the exception to Section 101.2 indicates that the IRC is to be applied to specified residential buildings, along with their accessory structures. The IRC has previously limited the area and height of such accessory structures through the definition of “accessory structure” in Section R202. That definition has been deleted, in effect limiting the height of an IRC accessory structure to the dwelling unit/townhouse limit of three stories above grade plane. The modifications in the IRC provisions have been reflected in the exception to IBC Section 101.2.</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The IRC has previously limited accessory buildings to 3000 square feet and two stories in height. The 2015 IRC no longer contains these limitations, but rather only limits the height of an accessory structure to the scoping height of those dwellings and townhouses regulated by the IRC.</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As a side note, the IRC no longer places a floor area limitation on accessory structures. It was determined that the more appropriate approach to limiting the size of a residential accessory structure is through local</a:t>
            </a:r>
          </a:p>
          <a:p>
            <a:r>
              <a:rPr lang="en-US" sz="1200" b="0" i="0" u="none" strike="noStrike" kern="1200" baseline="0" dirty="0">
                <a:solidFill>
                  <a:schemeClr val="tx1"/>
                </a:solidFill>
                <a:latin typeface="+mn-lt"/>
                <a:ea typeface="+mn-ea"/>
                <a:cs typeface="+mn-cs"/>
              </a:rPr>
              <a:t>Zoning ordinances.</a:t>
            </a:r>
            <a:endParaRPr lang="en-US" dirty="0"/>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2015 IBC Significant Changes</a:t>
            </a:r>
          </a:p>
        </p:txBody>
      </p:sp>
      <p:sp>
        <p:nvSpPr>
          <p:cNvPr id="5" name="Date Placeholder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849F7E-42DA-4086-A424-392C6E77FDB1}" type="datetime1">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3/26/2018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Footer Placeholder 5"/>
          <p:cNvSpPr>
            <a:spLocks noGrp="1"/>
          </p:cNvSpPr>
          <p:nvPr>
            <p:ph type="ftr"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Copyright 2014 International Code Council</a:t>
            </a:r>
          </a:p>
        </p:txBody>
      </p:sp>
      <p:sp>
        <p:nvSpPr>
          <p:cNvPr id="7" name="Slide Number Placeholder 6"/>
          <p:cNvSpPr>
            <a:spLocks noGrp="1"/>
          </p:cNvSpPr>
          <p:nvPr>
            <p:ph type="sldNum" sz="quarter" idx="1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DD37E1-B8F4-4EEA-9E3C-6B70F5B6BBE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695912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One of the key concepts in the application of the unlimited area building provisions of Section 507 is the limitation on building height. In order to provide the degree of fire department access necessary to address such buildings under fire conditions, a limit on vertical travel has always been an important element of the overall</a:t>
            </a:r>
          </a:p>
          <a:p>
            <a:r>
              <a:rPr lang="en-US" sz="1200" b="0" i="0" u="none" strike="noStrike" kern="1200" baseline="0" dirty="0">
                <a:solidFill>
                  <a:schemeClr val="tx1"/>
                </a:solidFill>
                <a:latin typeface="+mn-lt"/>
                <a:ea typeface="+mn-ea"/>
                <a:cs typeface="+mn-cs"/>
              </a:rPr>
              <a:t>level of fire safety. Unlimited area buildings permitted by Section 507 cannot exceed two stories in height above grade plane, and in some cases a limitation of one story is established. The allowance for a single-story basement in such buildings, which has previously never been specifically addressed, is now clearly set forth in Section 507.1.  The allowances for various types of unlimited area buildings specifically all include conditions regulating the maximum number of stories that are permitted above the grade plane. In previous code editions, there has been no mention of how to address a story that is considered a basement.  Although there was no specific prohibition of basements in unlimited area buildings, there has been much confusion as to the appropriateness of such a condition. In order to maintain consistency in relation to the level of exit discharge, basements are limited to one story below grade plane.</a:t>
            </a:r>
            <a:endParaRPr lang="en-US" dirty="0"/>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2015 IBC Significant Changes</a:t>
            </a: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Date Placeholder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EE0427-62E9-416C-AA97-25A189A60B62}" type="datetime1">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3/26/2018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Footer Placeholder 5"/>
          <p:cNvSpPr>
            <a:spLocks noGrp="1"/>
          </p:cNvSpPr>
          <p:nvPr>
            <p:ph type="ftr"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Copyright 2014 International Code Council</a:t>
            </a: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DD37E1-B8F4-4EEA-9E3C-6B70F5B6BBE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3853999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905001"/>
            <a:ext cx="10363200" cy="1470025"/>
          </a:xfrm>
          <a:effectLst>
            <a:outerShdw blurRad="50800" dist="38100" dir="2700000" algn="tl" rotWithShape="0">
              <a:prstClr val="black">
                <a:alpha val="40000"/>
              </a:prstClr>
            </a:outerShdw>
          </a:effectLst>
        </p:spPr>
        <p:txBody>
          <a:bodyPr/>
          <a:lstStyle>
            <a:lvl1pPr>
              <a:defRPr b="1" baseline="0">
                <a:solidFill>
                  <a:schemeClr val="bg1"/>
                </a:solidFill>
              </a:defRPr>
            </a:lvl1pPr>
          </a:lstStyle>
          <a:p>
            <a:endParaRPr lang="en-US" dirty="0"/>
          </a:p>
        </p:txBody>
      </p:sp>
      <p:sp>
        <p:nvSpPr>
          <p:cNvPr id="3" name="Subtitle 2"/>
          <p:cNvSpPr>
            <a:spLocks noGrp="1"/>
          </p:cNvSpPr>
          <p:nvPr>
            <p:ph type="subTitle" idx="1"/>
          </p:nvPr>
        </p:nvSpPr>
        <p:spPr>
          <a:xfrm>
            <a:off x="914400" y="3429000"/>
            <a:ext cx="9448800" cy="1524000"/>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6" name="Slide Number Placeholder 5"/>
          <p:cNvSpPr>
            <a:spLocks noGrp="1"/>
          </p:cNvSpPr>
          <p:nvPr>
            <p:ph type="sldNum" sz="quarter" idx="10"/>
          </p:nvPr>
        </p:nvSpPr>
        <p:spPr/>
        <p:txBody>
          <a:bodyPr/>
          <a:lstStyle>
            <a:lvl1pPr>
              <a:defRPr sz="1000" smtClean="0">
                <a:solidFill>
                  <a:schemeClr val="bg1"/>
                </a:solidFill>
              </a:defRPr>
            </a:lvl1pPr>
          </a:lstStyle>
          <a:p>
            <a:pPr>
              <a:defRPr/>
            </a:pPr>
            <a:fld id="{F839E4B6-55D8-4BCE-ABA8-33FB3F24BC0F}" type="slidenum">
              <a:rPr lang="en-US" smtClean="0"/>
              <a:pPr>
                <a:defRPr/>
              </a:pPr>
              <a:t>‹#›</a:t>
            </a:fld>
            <a:endParaRPr lang="en-US" dirty="0"/>
          </a:p>
        </p:txBody>
      </p:sp>
    </p:spTree>
    <p:extLst>
      <p:ext uri="{BB962C8B-B14F-4D97-AF65-F5344CB8AC3E}">
        <p14:creationId xmlns:p14="http://schemas.microsoft.com/office/powerpoint/2010/main" val="22513344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Q&amp;A">
    <p:spTree>
      <p:nvGrpSpPr>
        <p:cNvPr id="1" name=""/>
        <p:cNvGrpSpPr/>
        <p:nvPr/>
      </p:nvGrpSpPr>
      <p:grpSpPr>
        <a:xfrm>
          <a:off x="0" y="0"/>
          <a:ext cx="0" cy="0"/>
          <a:chOff x="0" y="0"/>
          <a:chExt cx="0" cy="0"/>
        </a:xfrm>
      </p:grpSpPr>
      <p:cxnSp>
        <p:nvCxnSpPr>
          <p:cNvPr id="4" name="Straight Connector 3"/>
          <p:cNvCxnSpPr/>
          <p:nvPr userDrawn="1"/>
        </p:nvCxnSpPr>
        <p:spPr>
          <a:xfrm>
            <a:off x="0" y="6248400"/>
            <a:ext cx="12192000" cy="0"/>
          </a:xfrm>
          <a:prstGeom prst="line">
            <a:avLst/>
          </a:prstGeom>
          <a:ln w="76200">
            <a:solidFill>
              <a:schemeClr val="bg2"/>
            </a:solidFill>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6" name="Picture 8" descr="Activity.jpg"/>
          <p:cNvPicPr>
            <a:picLocks noChangeAspect="1"/>
          </p:cNvPicPr>
          <p:nvPr userDrawn="1"/>
        </p:nvPicPr>
        <p:blipFill>
          <a:blip r:embed="rId2" cstate="print"/>
          <a:stretch>
            <a:fillRect/>
          </a:stretch>
        </p:blipFill>
        <p:spPr bwMode="auto">
          <a:xfrm>
            <a:off x="-1" y="186783"/>
            <a:ext cx="2129735" cy="1489617"/>
          </a:xfrm>
          <a:prstGeom prst="rect">
            <a:avLst/>
          </a:prstGeom>
          <a:noFill/>
          <a:ln w="9525">
            <a:noFill/>
            <a:miter lim="800000"/>
            <a:headEnd/>
            <a:tailEnd/>
          </a:ln>
        </p:spPr>
      </p:pic>
      <p:sp>
        <p:nvSpPr>
          <p:cNvPr id="2" name="Title 1"/>
          <p:cNvSpPr>
            <a:spLocks noGrp="1"/>
          </p:cNvSpPr>
          <p:nvPr>
            <p:ph type="title"/>
          </p:nvPr>
        </p:nvSpPr>
        <p:spPr>
          <a:xfrm>
            <a:off x="2235200" y="274638"/>
            <a:ext cx="9347200" cy="1143000"/>
          </a:xfrm>
          <a:effectLst>
            <a:outerShdw blurRad="50800" dist="38100" dir="2700000" algn="tl" rotWithShape="0">
              <a:prstClr val="black">
                <a:alpha val="40000"/>
              </a:prstClr>
            </a:outerShdw>
          </a:effectLst>
        </p:spPr>
        <p:txBody>
          <a:bodyPr/>
          <a:lstStyle>
            <a:lvl1pPr algn="l">
              <a:defRPr b="1">
                <a:solidFill>
                  <a:schemeClr val="tx1"/>
                </a:solidFill>
              </a:defRPr>
            </a:lvl1pPr>
          </a:lstStyle>
          <a:p>
            <a:r>
              <a:rPr lang="en-US" dirty="0"/>
              <a:t>Click to edit Master title style</a:t>
            </a:r>
          </a:p>
        </p:txBody>
      </p:sp>
      <p:sp>
        <p:nvSpPr>
          <p:cNvPr id="3" name="Content Placeholder 2"/>
          <p:cNvSpPr>
            <a:spLocks noGrp="1"/>
          </p:cNvSpPr>
          <p:nvPr>
            <p:ph idx="1"/>
          </p:nvPr>
        </p:nvSpPr>
        <p:spPr/>
        <p:txBody>
          <a:bodyPr/>
          <a:lstStyle>
            <a:lvl1pPr>
              <a:buFont typeface="Wingdings" pitchFamily="2" charset="2"/>
              <a:buChar char="§"/>
              <a:defRPr sz="2800"/>
            </a:lvl1pPr>
            <a:lvl2pPr>
              <a:buFont typeface="Wingdings" pitchFamily="2" charset="2"/>
              <a:buChar char="§"/>
              <a:defRPr sz="2400"/>
            </a:lvl2pPr>
            <a:lvl3pPr>
              <a:buFont typeface="Wingdings" pitchFamily="2" charset="2"/>
              <a:buChar char="§"/>
              <a:defRPr sz="2000"/>
            </a:lvl3pPr>
            <a:lvl4pPr>
              <a:buFont typeface="Wingdings" pitchFamily="2" charset="2"/>
              <a:buChar char="§"/>
              <a:defRPr sz="1800"/>
            </a:lvl4pPr>
            <a:lvl5pPr>
              <a:buFont typeface="Wingdings" pitchFamily="2" charset="2"/>
              <a:buChar cha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Footer Placeholder 4"/>
          <p:cNvSpPr>
            <a:spLocks noGrp="1"/>
          </p:cNvSpPr>
          <p:nvPr>
            <p:ph type="ftr" sz="quarter" idx="10"/>
          </p:nvPr>
        </p:nvSpPr>
        <p:spPr>
          <a:xfrm>
            <a:off x="1320800" y="6356351"/>
            <a:ext cx="6604000" cy="365125"/>
          </a:xfrm>
        </p:spPr>
        <p:txBody>
          <a:bodyPr/>
          <a:lstStyle>
            <a:lvl1pPr>
              <a:defRPr sz="1000" dirty="0" smtClean="0"/>
            </a:lvl1pPr>
          </a:lstStyle>
          <a:p>
            <a:pPr>
              <a:defRPr/>
            </a:pPr>
            <a:r>
              <a:rPr lang="en-US"/>
              <a:t>2015 IBC Significant Changes</a:t>
            </a:r>
          </a:p>
        </p:txBody>
      </p:sp>
      <p:sp>
        <p:nvSpPr>
          <p:cNvPr id="8" name="Slide Number Placeholder 5"/>
          <p:cNvSpPr>
            <a:spLocks noGrp="1"/>
          </p:cNvSpPr>
          <p:nvPr>
            <p:ph type="sldNum" sz="quarter" idx="11"/>
          </p:nvPr>
        </p:nvSpPr>
        <p:spPr/>
        <p:txBody>
          <a:bodyPr/>
          <a:lstStyle>
            <a:lvl1pPr>
              <a:defRPr sz="1000" smtClean="0"/>
            </a:lvl1pPr>
          </a:lstStyle>
          <a:p>
            <a:pPr>
              <a:defRPr/>
            </a:pPr>
            <a:fld id="{2C543F9B-D18C-4382-B79F-E6EA160C74A3}" type="slidenum">
              <a:rPr lang="en-US"/>
              <a:pPr>
                <a:defRPr/>
              </a:pPr>
              <a:t>‹#›</a:t>
            </a:fld>
            <a:endParaRPr lang="en-US" dirty="0"/>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05172" y="5867761"/>
            <a:ext cx="862787" cy="837476"/>
          </a:xfrm>
          <a:prstGeom prst="roundRect">
            <a:avLst>
              <a:gd name="adj" fmla="val 0"/>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4211110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sult the code book">
    <p:spTree>
      <p:nvGrpSpPr>
        <p:cNvPr id="1" name=""/>
        <p:cNvGrpSpPr/>
        <p:nvPr/>
      </p:nvGrpSpPr>
      <p:grpSpPr>
        <a:xfrm>
          <a:off x="0" y="0"/>
          <a:ext cx="0" cy="0"/>
          <a:chOff x="0" y="0"/>
          <a:chExt cx="0" cy="0"/>
        </a:xfrm>
      </p:grpSpPr>
      <p:cxnSp>
        <p:nvCxnSpPr>
          <p:cNvPr id="4" name="Straight Connector 3"/>
          <p:cNvCxnSpPr/>
          <p:nvPr userDrawn="1"/>
        </p:nvCxnSpPr>
        <p:spPr>
          <a:xfrm>
            <a:off x="0" y="6248400"/>
            <a:ext cx="12192000" cy="0"/>
          </a:xfrm>
          <a:prstGeom prst="line">
            <a:avLst/>
          </a:prstGeom>
          <a:ln w="76200">
            <a:solidFill>
              <a:schemeClr val="bg2"/>
            </a:solidFill>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6" name="Picture 8" descr="Activity.jpg"/>
          <p:cNvPicPr>
            <a:picLocks noChangeAspect="1"/>
          </p:cNvPicPr>
          <p:nvPr userDrawn="1"/>
        </p:nvPicPr>
        <p:blipFill>
          <a:blip r:embed="rId2" cstate="print"/>
          <a:stretch>
            <a:fillRect/>
          </a:stretch>
        </p:blipFill>
        <p:spPr bwMode="auto">
          <a:xfrm>
            <a:off x="-3869" y="78236"/>
            <a:ext cx="2137469" cy="1814290"/>
          </a:xfrm>
          <a:prstGeom prst="rect">
            <a:avLst/>
          </a:prstGeom>
          <a:noFill/>
          <a:ln w="9525">
            <a:noFill/>
            <a:miter lim="800000"/>
            <a:headEnd/>
            <a:tailEnd/>
          </a:ln>
        </p:spPr>
      </p:pic>
      <p:sp>
        <p:nvSpPr>
          <p:cNvPr id="2" name="Title 1"/>
          <p:cNvSpPr>
            <a:spLocks noGrp="1"/>
          </p:cNvSpPr>
          <p:nvPr>
            <p:ph type="title"/>
          </p:nvPr>
        </p:nvSpPr>
        <p:spPr>
          <a:xfrm>
            <a:off x="2235200" y="274638"/>
            <a:ext cx="9347200" cy="1143000"/>
          </a:xfrm>
          <a:effectLst>
            <a:outerShdw blurRad="50800" dist="38100" dir="2700000" algn="tl" rotWithShape="0">
              <a:prstClr val="black">
                <a:alpha val="40000"/>
              </a:prstClr>
            </a:outerShdw>
          </a:effectLst>
        </p:spPr>
        <p:txBody>
          <a:bodyPr/>
          <a:lstStyle>
            <a:lvl1pPr algn="l">
              <a:defRPr b="1">
                <a:solidFill>
                  <a:schemeClr val="tx1"/>
                </a:solidFill>
              </a:defRPr>
            </a:lvl1pPr>
          </a:lstStyle>
          <a:p>
            <a:r>
              <a:rPr lang="en-US" dirty="0"/>
              <a:t>Click to edit Master title style</a:t>
            </a:r>
          </a:p>
        </p:txBody>
      </p:sp>
      <p:sp>
        <p:nvSpPr>
          <p:cNvPr id="3" name="Content Placeholder 2"/>
          <p:cNvSpPr>
            <a:spLocks noGrp="1"/>
          </p:cNvSpPr>
          <p:nvPr>
            <p:ph idx="1"/>
          </p:nvPr>
        </p:nvSpPr>
        <p:spPr>
          <a:xfrm>
            <a:off x="2133600" y="1600201"/>
            <a:ext cx="9448800" cy="4525963"/>
          </a:xfrm>
        </p:spPr>
        <p:txBody>
          <a:bodyPr/>
          <a:lstStyle>
            <a:lvl1pPr>
              <a:buFont typeface="Wingdings" pitchFamily="2" charset="2"/>
              <a:buChar char="§"/>
              <a:defRPr sz="2800"/>
            </a:lvl1pPr>
            <a:lvl2pPr>
              <a:buFont typeface="Wingdings" pitchFamily="2" charset="2"/>
              <a:buChar char="§"/>
              <a:defRPr sz="2400"/>
            </a:lvl2pPr>
            <a:lvl3pPr>
              <a:buFont typeface="Wingdings" pitchFamily="2" charset="2"/>
              <a:buChar char="§"/>
              <a:defRPr sz="2000"/>
            </a:lvl3pPr>
            <a:lvl4pPr>
              <a:buFont typeface="Wingdings" pitchFamily="2" charset="2"/>
              <a:buChar char="§"/>
              <a:defRPr sz="1800"/>
            </a:lvl4pPr>
            <a:lvl5pPr>
              <a:buFont typeface="Wingdings" pitchFamily="2" charset="2"/>
              <a:buChar cha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Footer Placeholder 4"/>
          <p:cNvSpPr>
            <a:spLocks noGrp="1"/>
          </p:cNvSpPr>
          <p:nvPr>
            <p:ph type="ftr" sz="quarter" idx="10"/>
          </p:nvPr>
        </p:nvSpPr>
        <p:spPr>
          <a:xfrm>
            <a:off x="1320800" y="6356351"/>
            <a:ext cx="6604000" cy="365125"/>
          </a:xfrm>
        </p:spPr>
        <p:txBody>
          <a:bodyPr/>
          <a:lstStyle>
            <a:lvl1pPr>
              <a:defRPr sz="1000" dirty="0" smtClean="0"/>
            </a:lvl1pPr>
          </a:lstStyle>
          <a:p>
            <a:pPr>
              <a:defRPr/>
            </a:pPr>
            <a:r>
              <a:rPr lang="en-US"/>
              <a:t>2015 IBC Significant Changes</a:t>
            </a:r>
          </a:p>
        </p:txBody>
      </p:sp>
      <p:sp>
        <p:nvSpPr>
          <p:cNvPr id="8" name="Slide Number Placeholder 5"/>
          <p:cNvSpPr>
            <a:spLocks noGrp="1"/>
          </p:cNvSpPr>
          <p:nvPr>
            <p:ph type="sldNum" sz="quarter" idx="11"/>
          </p:nvPr>
        </p:nvSpPr>
        <p:spPr/>
        <p:txBody>
          <a:bodyPr/>
          <a:lstStyle>
            <a:lvl1pPr>
              <a:defRPr sz="1000" smtClean="0"/>
            </a:lvl1pPr>
          </a:lstStyle>
          <a:p>
            <a:pPr>
              <a:defRPr/>
            </a:pPr>
            <a:fld id="{2C543F9B-D18C-4382-B79F-E6EA160C74A3}" type="slidenum">
              <a:rPr lang="en-US"/>
              <a:pPr>
                <a:defRPr/>
              </a:pPr>
              <a:t>‹#›</a:t>
            </a:fld>
            <a:endParaRPr lang="en-US" dirty="0"/>
          </a:p>
        </p:txBody>
      </p:sp>
      <p:sp>
        <p:nvSpPr>
          <p:cNvPr id="11" name="Content Placeholder 10"/>
          <p:cNvSpPr>
            <a:spLocks noGrp="1"/>
          </p:cNvSpPr>
          <p:nvPr>
            <p:ph sz="quarter" idx="12"/>
          </p:nvPr>
        </p:nvSpPr>
        <p:spPr>
          <a:xfrm>
            <a:off x="304800" y="1981200"/>
            <a:ext cx="1524000" cy="1066800"/>
          </a:xfrm>
        </p:spPr>
        <p:txBody>
          <a:bodyPr/>
          <a:lstStyle>
            <a:lvl1pPr marL="0" indent="0" algn="ctr">
              <a:buFontTx/>
              <a:buNone/>
              <a:defRPr sz="1400"/>
            </a:lvl1pPr>
            <a:lvl2pPr marL="0" indent="0">
              <a:buFontTx/>
              <a:buNone/>
              <a:defRPr sz="1050"/>
            </a:lvl2pPr>
            <a:lvl3pPr marL="0" indent="0">
              <a:buFontTx/>
              <a:buNone/>
              <a:defRPr sz="1050"/>
            </a:lvl3pPr>
            <a:lvl4pPr marL="0" indent="0">
              <a:buFontTx/>
              <a:buNone/>
              <a:defRPr sz="1050"/>
            </a:lvl4pPr>
            <a:lvl5pPr marL="0" indent="0">
              <a:buFontTx/>
              <a:buNone/>
              <a:defRPr sz="1050"/>
            </a:lvl5pPr>
          </a:lstStyle>
          <a:p>
            <a:pPr lvl="0"/>
            <a:r>
              <a:rPr lang="en-US" dirty="0"/>
              <a:t>Click to edit Master text styles</a:t>
            </a:r>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05172" y="5867761"/>
            <a:ext cx="862787" cy="837476"/>
          </a:xfrm>
          <a:prstGeom prst="roundRect">
            <a:avLst>
              <a:gd name="adj" fmla="val 0"/>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8596659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e Standard">
    <p:spTree>
      <p:nvGrpSpPr>
        <p:cNvPr id="1" name=""/>
        <p:cNvGrpSpPr/>
        <p:nvPr/>
      </p:nvGrpSpPr>
      <p:grpSpPr>
        <a:xfrm>
          <a:off x="0" y="0"/>
          <a:ext cx="0" cy="0"/>
          <a:chOff x="0" y="0"/>
          <a:chExt cx="0" cy="0"/>
        </a:xfrm>
      </p:grpSpPr>
      <p:cxnSp>
        <p:nvCxnSpPr>
          <p:cNvPr id="4" name="Straight Connector 3"/>
          <p:cNvCxnSpPr/>
          <p:nvPr userDrawn="1"/>
        </p:nvCxnSpPr>
        <p:spPr>
          <a:xfrm>
            <a:off x="0" y="6248400"/>
            <a:ext cx="12192000" cy="0"/>
          </a:xfrm>
          <a:prstGeom prst="line">
            <a:avLst/>
          </a:prstGeom>
          <a:ln w="76200">
            <a:solidFill>
              <a:schemeClr val="bg2"/>
            </a:solidFill>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6" name="Picture 8" descr="Activity.jpg"/>
          <p:cNvPicPr>
            <a:picLocks noChangeAspect="1"/>
          </p:cNvPicPr>
          <p:nvPr userDrawn="1"/>
        </p:nvPicPr>
        <p:blipFill>
          <a:blip r:embed="rId2" cstate="print"/>
          <a:stretch>
            <a:fillRect/>
          </a:stretch>
        </p:blipFill>
        <p:spPr bwMode="auto">
          <a:xfrm>
            <a:off x="101600" y="218162"/>
            <a:ext cx="1853360" cy="1534438"/>
          </a:xfrm>
          <a:prstGeom prst="rect">
            <a:avLst/>
          </a:prstGeom>
          <a:noFill/>
          <a:ln w="9525">
            <a:noFill/>
            <a:miter lim="800000"/>
            <a:headEnd/>
            <a:tailEnd/>
          </a:ln>
        </p:spPr>
      </p:pic>
      <p:sp>
        <p:nvSpPr>
          <p:cNvPr id="2" name="Title 1"/>
          <p:cNvSpPr>
            <a:spLocks noGrp="1"/>
          </p:cNvSpPr>
          <p:nvPr>
            <p:ph type="title"/>
          </p:nvPr>
        </p:nvSpPr>
        <p:spPr>
          <a:xfrm>
            <a:off x="2235200" y="274638"/>
            <a:ext cx="9347200" cy="1143000"/>
          </a:xfrm>
          <a:effectLst>
            <a:outerShdw blurRad="50800" dist="38100" dir="2700000" algn="tl" rotWithShape="0">
              <a:prstClr val="black">
                <a:alpha val="40000"/>
              </a:prstClr>
            </a:outerShdw>
          </a:effectLst>
        </p:spPr>
        <p:txBody>
          <a:bodyPr/>
          <a:lstStyle>
            <a:lvl1pPr algn="l">
              <a:defRPr b="1">
                <a:solidFill>
                  <a:schemeClr val="bg2"/>
                </a:solidFill>
              </a:defRPr>
            </a:lvl1pPr>
          </a:lstStyle>
          <a:p>
            <a:r>
              <a:rPr lang="en-US" dirty="0"/>
              <a:t>Click to edit Master title style</a:t>
            </a:r>
          </a:p>
        </p:txBody>
      </p:sp>
      <p:sp>
        <p:nvSpPr>
          <p:cNvPr id="3" name="Content Placeholder 2"/>
          <p:cNvSpPr>
            <a:spLocks noGrp="1"/>
          </p:cNvSpPr>
          <p:nvPr>
            <p:ph idx="1"/>
          </p:nvPr>
        </p:nvSpPr>
        <p:spPr>
          <a:xfrm>
            <a:off x="2133600" y="1600201"/>
            <a:ext cx="9448800" cy="4525963"/>
          </a:xfrm>
        </p:spPr>
        <p:txBody>
          <a:bodyPr/>
          <a:lstStyle>
            <a:lvl1pPr>
              <a:buFont typeface="Wingdings" pitchFamily="2" charset="2"/>
              <a:buChar char="§"/>
              <a:defRPr sz="2800"/>
            </a:lvl1pPr>
            <a:lvl2pPr>
              <a:buFont typeface="Wingdings" pitchFamily="2" charset="2"/>
              <a:buChar char="§"/>
              <a:defRPr sz="2400"/>
            </a:lvl2pPr>
            <a:lvl3pPr>
              <a:buFont typeface="Wingdings" pitchFamily="2" charset="2"/>
              <a:buChar char="§"/>
              <a:defRPr sz="2000"/>
            </a:lvl3pPr>
            <a:lvl4pPr>
              <a:buFont typeface="Wingdings" pitchFamily="2" charset="2"/>
              <a:buChar char="§"/>
              <a:defRPr sz="1800"/>
            </a:lvl4pPr>
            <a:lvl5pPr>
              <a:buFont typeface="Wingdings" pitchFamily="2" charset="2"/>
              <a:buChar cha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Footer Placeholder 4"/>
          <p:cNvSpPr>
            <a:spLocks noGrp="1"/>
          </p:cNvSpPr>
          <p:nvPr>
            <p:ph type="ftr" sz="quarter" idx="10"/>
          </p:nvPr>
        </p:nvSpPr>
        <p:spPr>
          <a:xfrm>
            <a:off x="1320800" y="6356351"/>
            <a:ext cx="6604000" cy="365125"/>
          </a:xfrm>
        </p:spPr>
        <p:txBody>
          <a:bodyPr/>
          <a:lstStyle>
            <a:lvl1pPr>
              <a:defRPr sz="1000" dirty="0" smtClean="0"/>
            </a:lvl1pPr>
          </a:lstStyle>
          <a:p>
            <a:pPr>
              <a:defRPr/>
            </a:pPr>
            <a:r>
              <a:rPr lang="en-US"/>
              <a:t>2015 IBC Significant Changes</a:t>
            </a:r>
          </a:p>
        </p:txBody>
      </p:sp>
      <p:sp>
        <p:nvSpPr>
          <p:cNvPr id="8" name="Slide Number Placeholder 5"/>
          <p:cNvSpPr>
            <a:spLocks noGrp="1"/>
          </p:cNvSpPr>
          <p:nvPr>
            <p:ph type="sldNum" sz="quarter" idx="11"/>
          </p:nvPr>
        </p:nvSpPr>
        <p:spPr/>
        <p:txBody>
          <a:bodyPr/>
          <a:lstStyle>
            <a:lvl1pPr>
              <a:defRPr sz="1000" smtClean="0"/>
            </a:lvl1pPr>
          </a:lstStyle>
          <a:p>
            <a:pPr>
              <a:defRPr/>
            </a:pPr>
            <a:fld id="{2C543F9B-D18C-4382-B79F-E6EA160C74A3}" type="slidenum">
              <a:rPr lang="en-US"/>
              <a:pPr>
                <a:defRPr/>
              </a:pPr>
              <a:t>‹#›</a:t>
            </a:fld>
            <a:endParaRPr lang="en-US" dirty="0"/>
          </a:p>
        </p:txBody>
      </p:sp>
      <p:sp>
        <p:nvSpPr>
          <p:cNvPr id="11" name="Content Placeholder 10"/>
          <p:cNvSpPr>
            <a:spLocks noGrp="1"/>
          </p:cNvSpPr>
          <p:nvPr>
            <p:ph sz="quarter" idx="12"/>
          </p:nvPr>
        </p:nvSpPr>
        <p:spPr>
          <a:xfrm>
            <a:off x="304800" y="1981200"/>
            <a:ext cx="1524000" cy="1066800"/>
          </a:xfrm>
        </p:spPr>
        <p:txBody>
          <a:bodyPr/>
          <a:lstStyle>
            <a:lvl1pPr marL="0" indent="0" algn="ctr">
              <a:buFontTx/>
              <a:buNone/>
              <a:defRPr sz="1400"/>
            </a:lvl1pPr>
            <a:lvl2pPr marL="0" indent="0">
              <a:buFontTx/>
              <a:buNone/>
              <a:defRPr sz="1050"/>
            </a:lvl2pPr>
            <a:lvl3pPr marL="0" indent="0">
              <a:buFontTx/>
              <a:buNone/>
              <a:defRPr sz="1050"/>
            </a:lvl3pPr>
            <a:lvl4pPr marL="0" indent="0">
              <a:buFontTx/>
              <a:buNone/>
              <a:defRPr sz="1050"/>
            </a:lvl4pPr>
            <a:lvl5pPr marL="0" indent="0">
              <a:buFontTx/>
              <a:buNone/>
              <a:defRPr sz="1050"/>
            </a:lvl5pPr>
          </a:lstStyle>
          <a:p>
            <a:pPr lvl="0"/>
            <a:r>
              <a:rPr lang="en-US" dirty="0"/>
              <a:t>Click to edit Master text styles</a:t>
            </a:r>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05172" y="5867761"/>
            <a:ext cx="862787" cy="837476"/>
          </a:xfrm>
          <a:prstGeom prst="roundRect">
            <a:avLst>
              <a:gd name="adj" fmla="val 0"/>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8527041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Discussion">
    <p:spTree>
      <p:nvGrpSpPr>
        <p:cNvPr id="1" name=""/>
        <p:cNvGrpSpPr/>
        <p:nvPr/>
      </p:nvGrpSpPr>
      <p:grpSpPr>
        <a:xfrm>
          <a:off x="0" y="0"/>
          <a:ext cx="0" cy="0"/>
          <a:chOff x="0" y="0"/>
          <a:chExt cx="0" cy="0"/>
        </a:xfrm>
      </p:grpSpPr>
      <p:cxnSp>
        <p:nvCxnSpPr>
          <p:cNvPr id="4" name="Straight Connector 3"/>
          <p:cNvCxnSpPr/>
          <p:nvPr userDrawn="1"/>
        </p:nvCxnSpPr>
        <p:spPr>
          <a:xfrm>
            <a:off x="0" y="6248400"/>
            <a:ext cx="12192000" cy="0"/>
          </a:xfrm>
          <a:prstGeom prst="line">
            <a:avLst/>
          </a:prstGeom>
          <a:ln w="76200">
            <a:solidFill>
              <a:schemeClr val="bg2"/>
            </a:solidFill>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6" name="Picture 8" descr="Activity.jpg"/>
          <p:cNvPicPr>
            <a:picLocks noChangeAspect="1"/>
          </p:cNvPicPr>
          <p:nvPr userDrawn="1"/>
        </p:nvPicPr>
        <p:blipFill>
          <a:blip r:embed="rId2" cstate="print"/>
          <a:stretch>
            <a:fillRect/>
          </a:stretch>
        </p:blipFill>
        <p:spPr bwMode="auto">
          <a:xfrm>
            <a:off x="203200" y="195432"/>
            <a:ext cx="1624277" cy="1659589"/>
          </a:xfrm>
          <a:prstGeom prst="rect">
            <a:avLst/>
          </a:prstGeom>
          <a:noFill/>
          <a:ln w="9525">
            <a:noFill/>
            <a:miter lim="800000"/>
            <a:headEnd/>
            <a:tailEnd/>
          </a:ln>
        </p:spPr>
      </p:pic>
      <p:sp>
        <p:nvSpPr>
          <p:cNvPr id="2" name="Title 1"/>
          <p:cNvSpPr>
            <a:spLocks noGrp="1"/>
          </p:cNvSpPr>
          <p:nvPr>
            <p:ph type="title"/>
          </p:nvPr>
        </p:nvSpPr>
        <p:spPr>
          <a:xfrm>
            <a:off x="2235200" y="274638"/>
            <a:ext cx="9347200" cy="1143000"/>
          </a:xfrm>
          <a:effectLst>
            <a:outerShdw blurRad="50800" dist="38100" dir="2700000" algn="tl" rotWithShape="0">
              <a:prstClr val="black">
                <a:alpha val="40000"/>
              </a:prstClr>
            </a:outerShdw>
          </a:effectLst>
        </p:spPr>
        <p:txBody>
          <a:bodyPr/>
          <a:lstStyle>
            <a:lvl1pPr algn="l">
              <a:defRPr b="1">
                <a:solidFill>
                  <a:schemeClr val="tx1"/>
                </a:solidFill>
              </a:defRPr>
            </a:lvl1pPr>
          </a:lstStyle>
          <a:p>
            <a:r>
              <a:rPr lang="en-US" dirty="0"/>
              <a:t>Click to edit Master title style</a:t>
            </a:r>
          </a:p>
        </p:txBody>
      </p:sp>
      <p:sp>
        <p:nvSpPr>
          <p:cNvPr id="3" name="Content Placeholder 2"/>
          <p:cNvSpPr>
            <a:spLocks noGrp="1"/>
          </p:cNvSpPr>
          <p:nvPr>
            <p:ph idx="1"/>
          </p:nvPr>
        </p:nvSpPr>
        <p:spPr/>
        <p:txBody>
          <a:bodyPr/>
          <a:lstStyle>
            <a:lvl1pPr>
              <a:buFont typeface="Wingdings" pitchFamily="2" charset="2"/>
              <a:buChar char="§"/>
              <a:defRPr sz="2800"/>
            </a:lvl1pPr>
            <a:lvl2pPr>
              <a:buFont typeface="Wingdings" pitchFamily="2" charset="2"/>
              <a:buChar char="§"/>
              <a:defRPr sz="2400"/>
            </a:lvl2pPr>
            <a:lvl3pPr>
              <a:buFont typeface="Wingdings" pitchFamily="2" charset="2"/>
              <a:buChar char="§"/>
              <a:defRPr sz="2000"/>
            </a:lvl3pPr>
            <a:lvl4pPr>
              <a:buFont typeface="Wingdings" pitchFamily="2" charset="2"/>
              <a:buChar char="§"/>
              <a:defRPr sz="1800"/>
            </a:lvl4pPr>
            <a:lvl5pPr>
              <a:buFont typeface="Wingdings" pitchFamily="2" charset="2"/>
              <a:buChar cha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Footer Placeholder 4"/>
          <p:cNvSpPr>
            <a:spLocks noGrp="1"/>
          </p:cNvSpPr>
          <p:nvPr>
            <p:ph type="ftr" sz="quarter" idx="10"/>
          </p:nvPr>
        </p:nvSpPr>
        <p:spPr>
          <a:xfrm>
            <a:off x="1320800" y="6356351"/>
            <a:ext cx="6604000" cy="365125"/>
          </a:xfrm>
        </p:spPr>
        <p:txBody>
          <a:bodyPr/>
          <a:lstStyle>
            <a:lvl1pPr>
              <a:defRPr sz="1000" dirty="0" smtClean="0"/>
            </a:lvl1pPr>
          </a:lstStyle>
          <a:p>
            <a:pPr>
              <a:defRPr/>
            </a:pPr>
            <a:r>
              <a:rPr lang="en-US"/>
              <a:t>2015 IBC Significant Changes</a:t>
            </a:r>
          </a:p>
        </p:txBody>
      </p:sp>
      <p:sp>
        <p:nvSpPr>
          <p:cNvPr id="8" name="Slide Number Placeholder 5"/>
          <p:cNvSpPr>
            <a:spLocks noGrp="1"/>
          </p:cNvSpPr>
          <p:nvPr>
            <p:ph type="sldNum" sz="quarter" idx="11"/>
          </p:nvPr>
        </p:nvSpPr>
        <p:spPr/>
        <p:txBody>
          <a:bodyPr/>
          <a:lstStyle>
            <a:lvl1pPr>
              <a:defRPr sz="1000" smtClean="0"/>
            </a:lvl1pPr>
          </a:lstStyle>
          <a:p>
            <a:pPr>
              <a:defRPr/>
            </a:pPr>
            <a:fld id="{2C543F9B-D18C-4382-B79F-E6EA160C74A3}" type="slidenum">
              <a:rPr lang="en-US"/>
              <a:pPr>
                <a:defRPr/>
              </a:pPr>
              <a:t>‹#›</a:t>
            </a:fld>
            <a:endParaRPr lang="en-US" dirty="0"/>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05172" y="5867761"/>
            <a:ext cx="862787" cy="837476"/>
          </a:xfrm>
          <a:prstGeom prst="roundRect">
            <a:avLst>
              <a:gd name="adj" fmla="val 0"/>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41369880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Graphic slide">
    <p:spTree>
      <p:nvGrpSpPr>
        <p:cNvPr id="1" name=""/>
        <p:cNvGrpSpPr/>
        <p:nvPr/>
      </p:nvGrpSpPr>
      <p:grpSpPr>
        <a:xfrm>
          <a:off x="0" y="0"/>
          <a:ext cx="0" cy="0"/>
          <a:chOff x="0" y="0"/>
          <a:chExt cx="0" cy="0"/>
        </a:xfrm>
      </p:grpSpPr>
      <p:cxnSp>
        <p:nvCxnSpPr>
          <p:cNvPr id="4" name="Straight Connector 3"/>
          <p:cNvCxnSpPr/>
          <p:nvPr userDrawn="1"/>
        </p:nvCxnSpPr>
        <p:spPr>
          <a:xfrm>
            <a:off x="0" y="6248400"/>
            <a:ext cx="12192000" cy="0"/>
          </a:xfrm>
          <a:prstGeom prst="line">
            <a:avLst/>
          </a:prstGeom>
          <a:ln w="76200">
            <a:solidFill>
              <a:schemeClr val="bg2"/>
            </a:solidFill>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effectLst>
            <a:outerShdw blurRad="50800" dist="38100" dir="2700000" algn="tl" rotWithShape="0">
              <a:prstClr val="black">
                <a:alpha val="40000"/>
              </a:prstClr>
            </a:outerShdw>
          </a:effectLst>
        </p:spPr>
        <p:txBody>
          <a:bodyPr/>
          <a:lstStyle>
            <a:lvl1pPr algn="l">
              <a:defRPr b="1">
                <a:solidFill>
                  <a:schemeClr val="tx1"/>
                </a:solidFill>
              </a:defRPr>
            </a:lvl1pPr>
          </a:lstStyle>
          <a:p>
            <a:r>
              <a:rPr lang="en-US" dirty="0"/>
              <a:t>Click to edit Master title style</a:t>
            </a:r>
          </a:p>
        </p:txBody>
      </p:sp>
      <p:sp>
        <p:nvSpPr>
          <p:cNvPr id="3" name="Content Placeholder 2"/>
          <p:cNvSpPr>
            <a:spLocks noGrp="1"/>
          </p:cNvSpPr>
          <p:nvPr>
            <p:ph idx="1"/>
          </p:nvPr>
        </p:nvSpPr>
        <p:spPr/>
        <p:txBody>
          <a:bodyPr/>
          <a:lstStyle>
            <a:lvl1pPr>
              <a:defRPr sz="2800"/>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4"/>
          <p:cNvSpPr>
            <a:spLocks noGrp="1"/>
          </p:cNvSpPr>
          <p:nvPr>
            <p:ph type="ftr" sz="quarter" idx="10"/>
          </p:nvPr>
        </p:nvSpPr>
        <p:spPr>
          <a:xfrm>
            <a:off x="1320800" y="6356351"/>
            <a:ext cx="6705600" cy="365125"/>
          </a:xfrm>
        </p:spPr>
        <p:txBody>
          <a:bodyPr/>
          <a:lstStyle>
            <a:lvl1pPr>
              <a:defRPr sz="1000" dirty="0" smtClean="0"/>
            </a:lvl1pPr>
          </a:lstStyle>
          <a:p>
            <a:pPr>
              <a:defRPr/>
            </a:pPr>
            <a:r>
              <a:rPr lang="en-US"/>
              <a:t>2015 IBC Significant Changes</a:t>
            </a:r>
          </a:p>
        </p:txBody>
      </p:sp>
      <p:sp>
        <p:nvSpPr>
          <p:cNvPr id="7" name="Slide Number Placeholder 5"/>
          <p:cNvSpPr>
            <a:spLocks noGrp="1"/>
          </p:cNvSpPr>
          <p:nvPr>
            <p:ph type="sldNum" sz="quarter" idx="11"/>
          </p:nvPr>
        </p:nvSpPr>
        <p:spPr/>
        <p:txBody>
          <a:bodyPr/>
          <a:lstStyle>
            <a:lvl1pPr>
              <a:defRPr sz="1000" smtClean="0"/>
            </a:lvl1pPr>
          </a:lstStyle>
          <a:p>
            <a:pPr>
              <a:defRPr/>
            </a:pPr>
            <a:fld id="{74AEBC03-E5C4-426C-AB13-2EF13CEBDB37}" type="slidenum">
              <a:rPr lang="en-US"/>
              <a:pPr>
                <a:defRPr/>
              </a:pPr>
              <a:t>‹#›</a:t>
            </a:fld>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5172" y="5867761"/>
            <a:ext cx="862787" cy="837476"/>
          </a:xfrm>
          <a:prstGeom prst="roundRect">
            <a:avLst>
              <a:gd name="adj" fmla="val 0"/>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9179633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5" name="Straight Connector 4"/>
          <p:cNvCxnSpPr/>
          <p:nvPr userDrawn="1"/>
        </p:nvCxnSpPr>
        <p:spPr>
          <a:xfrm>
            <a:off x="0" y="6248400"/>
            <a:ext cx="12192000" cy="0"/>
          </a:xfrm>
          <a:prstGeom prst="line">
            <a:avLst/>
          </a:prstGeom>
          <a:ln w="76200">
            <a:solidFill>
              <a:schemeClr val="bg2"/>
            </a:solidFill>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a:solidFill>
                  <a:schemeClr val="tx1"/>
                </a:solidFill>
              </a:defRPr>
            </a:lvl1pPr>
          </a:lstStyle>
          <a:p>
            <a:r>
              <a:rPr lang="en-US" dirty="0"/>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p:cNvSpPr>
            <a:spLocks noGrp="1"/>
          </p:cNvSpPr>
          <p:nvPr>
            <p:ph type="ftr" sz="quarter" idx="10"/>
          </p:nvPr>
        </p:nvSpPr>
        <p:spPr>
          <a:xfrm>
            <a:off x="1320800" y="6356351"/>
            <a:ext cx="6705600" cy="365125"/>
          </a:xfrm>
        </p:spPr>
        <p:txBody>
          <a:bodyPr/>
          <a:lstStyle>
            <a:lvl1pPr>
              <a:defRPr sz="1000" dirty="0" smtClean="0"/>
            </a:lvl1pPr>
          </a:lstStyle>
          <a:p>
            <a:pPr>
              <a:defRPr/>
            </a:pPr>
            <a:r>
              <a:rPr lang="en-US"/>
              <a:t>2015 IBC Significant Changes</a:t>
            </a:r>
          </a:p>
        </p:txBody>
      </p:sp>
      <p:sp>
        <p:nvSpPr>
          <p:cNvPr id="8" name="Slide Number Placeholder 5"/>
          <p:cNvSpPr>
            <a:spLocks noGrp="1"/>
          </p:cNvSpPr>
          <p:nvPr>
            <p:ph type="sldNum" sz="quarter" idx="11"/>
          </p:nvPr>
        </p:nvSpPr>
        <p:spPr/>
        <p:txBody>
          <a:bodyPr/>
          <a:lstStyle>
            <a:lvl1pPr>
              <a:defRPr sz="1000" smtClean="0"/>
            </a:lvl1pPr>
          </a:lstStyle>
          <a:p>
            <a:pPr>
              <a:defRPr/>
            </a:pPr>
            <a:fld id="{4C9BA85A-05AB-40DE-A642-B306DDD4645C}" type="slidenum">
              <a:rPr lang="en-US"/>
              <a:pPr>
                <a:defRPr/>
              </a:pPr>
              <a:t>‹#›</a:t>
            </a:fld>
            <a:endParaRPr 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5172" y="5867761"/>
            <a:ext cx="862787" cy="837476"/>
          </a:xfrm>
          <a:prstGeom prst="roundRect">
            <a:avLst>
              <a:gd name="adj" fmla="val 0"/>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2717612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cxnSp>
        <p:nvCxnSpPr>
          <p:cNvPr id="5" name="Straight Connector 4"/>
          <p:cNvCxnSpPr/>
          <p:nvPr userDrawn="1"/>
        </p:nvCxnSpPr>
        <p:spPr>
          <a:xfrm>
            <a:off x="0" y="6248400"/>
            <a:ext cx="12192000" cy="0"/>
          </a:xfrm>
          <a:prstGeom prst="line">
            <a:avLst/>
          </a:prstGeom>
          <a:ln w="76200">
            <a:solidFill>
              <a:schemeClr val="bg2"/>
            </a:solidFill>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a:solidFill>
                  <a:schemeClr val="tx1"/>
                </a:solidFill>
              </a:defRPr>
            </a:lvl1pPr>
          </a:lstStyle>
          <a:p>
            <a:r>
              <a:rPr lang="en-US" dirty="0"/>
              <a:t>Click to edit Master title style</a:t>
            </a:r>
          </a:p>
        </p:txBody>
      </p:sp>
      <p:sp>
        <p:nvSpPr>
          <p:cNvPr id="3" name="Content Placeholder 2"/>
          <p:cNvSpPr>
            <a:spLocks noGrp="1"/>
          </p:cNvSpPr>
          <p:nvPr>
            <p:ph sz="half" idx="1"/>
          </p:nvPr>
        </p:nvSpPr>
        <p:spPr>
          <a:xfrm>
            <a:off x="609600" y="1600201"/>
            <a:ext cx="10972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Footer Placeholder 4"/>
          <p:cNvSpPr>
            <a:spLocks noGrp="1"/>
          </p:cNvSpPr>
          <p:nvPr>
            <p:ph type="ftr" sz="quarter" idx="10"/>
          </p:nvPr>
        </p:nvSpPr>
        <p:spPr>
          <a:xfrm>
            <a:off x="1320800" y="6356351"/>
            <a:ext cx="6705600" cy="365125"/>
          </a:xfrm>
        </p:spPr>
        <p:txBody>
          <a:bodyPr/>
          <a:lstStyle>
            <a:lvl1pPr>
              <a:defRPr sz="1000" dirty="0" smtClean="0"/>
            </a:lvl1pPr>
          </a:lstStyle>
          <a:p>
            <a:pPr>
              <a:defRPr/>
            </a:pPr>
            <a:r>
              <a:rPr lang="en-US"/>
              <a:t>2015 IBC Significant Changes</a:t>
            </a:r>
          </a:p>
        </p:txBody>
      </p:sp>
      <p:sp>
        <p:nvSpPr>
          <p:cNvPr id="8" name="Slide Number Placeholder 5"/>
          <p:cNvSpPr>
            <a:spLocks noGrp="1"/>
          </p:cNvSpPr>
          <p:nvPr>
            <p:ph type="sldNum" sz="quarter" idx="11"/>
          </p:nvPr>
        </p:nvSpPr>
        <p:spPr/>
        <p:txBody>
          <a:bodyPr/>
          <a:lstStyle>
            <a:lvl1pPr>
              <a:defRPr sz="1000" smtClean="0"/>
            </a:lvl1pPr>
          </a:lstStyle>
          <a:p>
            <a:pPr>
              <a:defRPr/>
            </a:pPr>
            <a:fld id="{4C9BA85A-05AB-40DE-A642-B306DDD4645C}" type="slidenum">
              <a:rPr lang="en-US"/>
              <a:pPr>
                <a:defRPr/>
              </a:pPr>
              <a:t>‹#›</a:t>
            </a:fld>
            <a:endParaRPr 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5172" y="5867761"/>
            <a:ext cx="862787" cy="837476"/>
          </a:xfrm>
          <a:prstGeom prst="roundRect">
            <a:avLst>
              <a:gd name="adj" fmla="val 0"/>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1806870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p:cNvCxnSpPr/>
          <p:nvPr userDrawn="1"/>
        </p:nvCxnSpPr>
        <p:spPr>
          <a:xfrm>
            <a:off x="0" y="6248400"/>
            <a:ext cx="12192000" cy="0"/>
          </a:xfrm>
          <a:prstGeom prst="line">
            <a:avLst/>
          </a:prstGeom>
          <a:ln w="76200">
            <a:solidFill>
              <a:schemeClr val="bg2"/>
            </a:solidFill>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lgn="l">
              <a:defRPr>
                <a:solidFill>
                  <a:schemeClr val="tx1"/>
                </a:solidFill>
              </a:defRPr>
            </a:lvl1pPr>
          </a:lstStyle>
          <a:p>
            <a:r>
              <a:rPr lang="en-US" dirty="0"/>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Footer Placeholder 4"/>
          <p:cNvSpPr>
            <a:spLocks noGrp="1"/>
          </p:cNvSpPr>
          <p:nvPr>
            <p:ph type="ftr" sz="quarter" idx="10"/>
          </p:nvPr>
        </p:nvSpPr>
        <p:spPr>
          <a:xfrm>
            <a:off x="1320800" y="6356351"/>
            <a:ext cx="6705600" cy="365125"/>
          </a:xfrm>
        </p:spPr>
        <p:txBody>
          <a:bodyPr/>
          <a:lstStyle>
            <a:lvl1pPr>
              <a:defRPr sz="1000" dirty="0" smtClean="0"/>
            </a:lvl1pPr>
          </a:lstStyle>
          <a:p>
            <a:pPr>
              <a:defRPr/>
            </a:pPr>
            <a:r>
              <a:rPr lang="en-US"/>
              <a:t>2015 IBC Significant Changes</a:t>
            </a:r>
          </a:p>
        </p:txBody>
      </p:sp>
      <p:sp>
        <p:nvSpPr>
          <p:cNvPr id="10" name="Slide Number Placeholder 5"/>
          <p:cNvSpPr>
            <a:spLocks noGrp="1"/>
          </p:cNvSpPr>
          <p:nvPr>
            <p:ph type="sldNum" sz="quarter" idx="11"/>
          </p:nvPr>
        </p:nvSpPr>
        <p:spPr/>
        <p:txBody>
          <a:bodyPr/>
          <a:lstStyle>
            <a:lvl1pPr>
              <a:defRPr sz="1000" smtClean="0"/>
            </a:lvl1pPr>
          </a:lstStyle>
          <a:p>
            <a:pPr>
              <a:defRPr/>
            </a:pPr>
            <a:fld id="{394EC9B9-9FF4-4096-A789-57A3D74D88B6}" type="slidenum">
              <a:rPr lang="en-US"/>
              <a:pPr>
                <a:defRPr/>
              </a:pPr>
              <a:t>‹#›</a:t>
            </a:fld>
            <a:endParaRPr lang="en-US" dirty="0"/>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5172" y="5867761"/>
            <a:ext cx="862787" cy="837476"/>
          </a:xfrm>
          <a:prstGeom prst="roundRect">
            <a:avLst>
              <a:gd name="adj" fmla="val 0"/>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0481614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cxnSp>
        <p:nvCxnSpPr>
          <p:cNvPr id="3" name="Straight Connector 2"/>
          <p:cNvCxnSpPr/>
          <p:nvPr userDrawn="1"/>
        </p:nvCxnSpPr>
        <p:spPr>
          <a:xfrm>
            <a:off x="0" y="6248400"/>
            <a:ext cx="12192000" cy="0"/>
          </a:xfrm>
          <a:prstGeom prst="line">
            <a:avLst/>
          </a:prstGeom>
          <a:ln w="76200">
            <a:solidFill>
              <a:schemeClr val="bg2"/>
            </a:solidFill>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effectLst>
            <a:outerShdw blurRad="50800" dist="38100" dir="2700000" algn="tl" rotWithShape="0">
              <a:prstClr val="black">
                <a:alpha val="40000"/>
              </a:prstClr>
            </a:outerShdw>
          </a:effectLst>
        </p:spPr>
        <p:txBody>
          <a:bodyPr/>
          <a:lstStyle>
            <a:lvl1pPr>
              <a:defRPr>
                <a:solidFill>
                  <a:schemeClr val="tx1"/>
                </a:solidFill>
              </a:defRPr>
            </a:lvl1pPr>
          </a:lstStyle>
          <a:p>
            <a:r>
              <a:rPr lang="en-US" dirty="0"/>
              <a:t>Click to edit Master title style</a:t>
            </a:r>
          </a:p>
        </p:txBody>
      </p:sp>
      <p:sp>
        <p:nvSpPr>
          <p:cNvPr id="5" name="Footer Placeholder 4"/>
          <p:cNvSpPr>
            <a:spLocks noGrp="1"/>
          </p:cNvSpPr>
          <p:nvPr>
            <p:ph type="ftr" sz="quarter" idx="10"/>
          </p:nvPr>
        </p:nvSpPr>
        <p:spPr>
          <a:xfrm>
            <a:off x="1320800" y="6356351"/>
            <a:ext cx="6705600" cy="365125"/>
          </a:xfrm>
        </p:spPr>
        <p:txBody>
          <a:bodyPr/>
          <a:lstStyle>
            <a:lvl1pPr>
              <a:defRPr sz="1000" dirty="0" smtClean="0"/>
            </a:lvl1pPr>
          </a:lstStyle>
          <a:p>
            <a:pPr>
              <a:defRPr/>
            </a:pPr>
            <a:r>
              <a:rPr lang="en-US"/>
              <a:t>2015 IBC Significant Changes</a:t>
            </a:r>
          </a:p>
        </p:txBody>
      </p:sp>
      <p:sp>
        <p:nvSpPr>
          <p:cNvPr id="6" name="Slide Number Placeholder 5"/>
          <p:cNvSpPr>
            <a:spLocks noGrp="1"/>
          </p:cNvSpPr>
          <p:nvPr>
            <p:ph type="sldNum" sz="quarter" idx="11"/>
          </p:nvPr>
        </p:nvSpPr>
        <p:spPr/>
        <p:txBody>
          <a:bodyPr/>
          <a:lstStyle>
            <a:lvl1pPr>
              <a:defRPr sz="1000" smtClean="0"/>
            </a:lvl1pPr>
          </a:lstStyle>
          <a:p>
            <a:pPr>
              <a:defRPr/>
            </a:pPr>
            <a:fld id="{23D97E65-A51F-4798-AA94-059DBE3A3F9F}" type="slidenum">
              <a:rPr lang="en-US"/>
              <a:pPr>
                <a:defRPr/>
              </a:pPr>
              <a:t>‹#›</a:t>
            </a:fld>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5172" y="5867761"/>
            <a:ext cx="862787" cy="837476"/>
          </a:xfrm>
          <a:prstGeom prst="roundRect">
            <a:avLst>
              <a:gd name="adj" fmla="val 0"/>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7652657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with light color">
    <p:spTree>
      <p:nvGrpSpPr>
        <p:cNvPr id="1" name=""/>
        <p:cNvGrpSpPr/>
        <p:nvPr/>
      </p:nvGrpSpPr>
      <p:grpSpPr>
        <a:xfrm>
          <a:off x="0" y="0"/>
          <a:ext cx="0" cy="0"/>
          <a:chOff x="0" y="0"/>
          <a:chExt cx="0" cy="0"/>
        </a:xfrm>
      </p:grpSpPr>
      <p:cxnSp>
        <p:nvCxnSpPr>
          <p:cNvPr id="3" name="Straight Connector 2"/>
          <p:cNvCxnSpPr/>
          <p:nvPr userDrawn="1"/>
        </p:nvCxnSpPr>
        <p:spPr>
          <a:xfrm>
            <a:off x="0" y="6248400"/>
            <a:ext cx="12192000" cy="0"/>
          </a:xfrm>
          <a:prstGeom prst="line">
            <a:avLst/>
          </a:prstGeom>
          <a:ln w="76200">
            <a:solidFill>
              <a:schemeClr val="bg2"/>
            </a:solidFill>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5" name="Footer Placeholder 4"/>
          <p:cNvSpPr>
            <a:spLocks noGrp="1"/>
          </p:cNvSpPr>
          <p:nvPr>
            <p:ph type="ftr" sz="quarter" idx="10"/>
          </p:nvPr>
        </p:nvSpPr>
        <p:spPr>
          <a:xfrm>
            <a:off x="1320800" y="6356351"/>
            <a:ext cx="6705600" cy="365125"/>
          </a:xfrm>
        </p:spPr>
        <p:txBody>
          <a:bodyPr/>
          <a:lstStyle>
            <a:lvl1pPr>
              <a:defRPr sz="1000" dirty="0" smtClean="0"/>
            </a:lvl1pPr>
          </a:lstStyle>
          <a:p>
            <a:pPr>
              <a:defRPr/>
            </a:pPr>
            <a:r>
              <a:rPr lang="en-US"/>
              <a:t>2015 IBC Significant Changes</a:t>
            </a:r>
          </a:p>
        </p:txBody>
      </p:sp>
      <p:sp>
        <p:nvSpPr>
          <p:cNvPr id="6" name="Slide Number Placeholder 5"/>
          <p:cNvSpPr>
            <a:spLocks noGrp="1"/>
          </p:cNvSpPr>
          <p:nvPr>
            <p:ph type="sldNum" sz="quarter" idx="11"/>
          </p:nvPr>
        </p:nvSpPr>
        <p:spPr/>
        <p:txBody>
          <a:bodyPr/>
          <a:lstStyle>
            <a:lvl1pPr>
              <a:defRPr sz="1000" smtClean="0"/>
            </a:lvl1pPr>
          </a:lstStyle>
          <a:p>
            <a:pPr>
              <a:defRPr/>
            </a:pPr>
            <a:fld id="{23D97E65-A51F-4798-AA94-059DBE3A3F9F}" type="slidenum">
              <a:rPr lang="en-US"/>
              <a:pPr>
                <a:defRPr/>
              </a:pPr>
              <a:t>‹#›</a:t>
            </a:fld>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5172" y="5867761"/>
            <a:ext cx="862787" cy="837476"/>
          </a:xfrm>
          <a:prstGeom prst="roundRect">
            <a:avLst>
              <a:gd name="adj" fmla="val 0"/>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5075871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Modu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14400" y="4343401"/>
            <a:ext cx="10363200" cy="1470025"/>
          </a:xfrm>
          <a:effectLst>
            <a:outerShdw blurRad="50800" dist="38100" dir="2700000" algn="tl" rotWithShape="0">
              <a:prstClr val="black">
                <a:alpha val="40000"/>
              </a:prstClr>
            </a:outerShdw>
          </a:effectLst>
        </p:spPr>
        <p:txBody>
          <a:bodyPr/>
          <a:lstStyle>
            <a:lvl1pPr>
              <a:defRPr b="1" baseline="0">
                <a:solidFill>
                  <a:schemeClr val="bg1"/>
                </a:solidFill>
              </a:defRPr>
            </a:lvl1pPr>
          </a:lstStyle>
          <a:p>
            <a:endParaRPr lang="en-US" dirty="0"/>
          </a:p>
        </p:txBody>
      </p:sp>
      <p:sp>
        <p:nvSpPr>
          <p:cNvPr id="3" name="Subtitle 2"/>
          <p:cNvSpPr>
            <a:spLocks noGrp="1"/>
          </p:cNvSpPr>
          <p:nvPr>
            <p:ph type="subTitle" idx="1" hasCustomPrompt="1"/>
          </p:nvPr>
        </p:nvSpPr>
        <p:spPr>
          <a:xfrm>
            <a:off x="914400" y="2819400"/>
            <a:ext cx="9448800" cy="1524000"/>
          </a:xfrm>
        </p:spPr>
        <p:txBody>
          <a:bodyPr anchor="b" anchorCtr="0"/>
          <a:lstStyle>
            <a:lvl1pPr marL="0" indent="0" algn="l">
              <a:buNone/>
              <a:defRPr sz="2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Module # </a:t>
            </a:r>
          </a:p>
        </p:txBody>
      </p:sp>
      <p:sp>
        <p:nvSpPr>
          <p:cNvPr id="6" name="Slide Number Placeholder 5"/>
          <p:cNvSpPr>
            <a:spLocks noGrp="1"/>
          </p:cNvSpPr>
          <p:nvPr>
            <p:ph type="sldNum" sz="quarter" idx="10"/>
          </p:nvPr>
        </p:nvSpPr>
        <p:spPr/>
        <p:txBody>
          <a:bodyPr/>
          <a:lstStyle>
            <a:lvl1pPr>
              <a:defRPr sz="1000" smtClean="0">
                <a:solidFill>
                  <a:schemeClr val="bg1"/>
                </a:solidFill>
              </a:defRPr>
            </a:lvl1pPr>
          </a:lstStyle>
          <a:p>
            <a:pPr>
              <a:defRPr/>
            </a:pPr>
            <a:fld id="{F839E4B6-55D8-4BCE-ABA8-33FB3F24BC0F}" type="slidenum">
              <a:rPr lang="en-US" smtClean="0"/>
              <a:pPr>
                <a:defRPr/>
              </a:pPr>
              <a:t>‹#›</a:t>
            </a:fld>
            <a:endParaRPr lang="en-US" dirty="0"/>
          </a:p>
        </p:txBody>
      </p:sp>
    </p:spTree>
    <p:extLst>
      <p:ext uri="{BB962C8B-B14F-4D97-AF65-F5344CB8AC3E}">
        <p14:creationId xmlns:p14="http://schemas.microsoft.com/office/powerpoint/2010/main" val="36889219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for AIA slide and copyright">
    <p:bg>
      <p:bgPr>
        <a:gradFill flip="none" rotWithShape="1">
          <a:gsLst>
            <a:gs pos="0">
              <a:schemeClr val="bg1">
                <a:alpha val="0"/>
              </a:schemeClr>
            </a:gs>
            <a:gs pos="100000">
              <a:schemeClr val="bg1"/>
            </a:gs>
          </a:gsLst>
          <a:lin ang="16200000" scaled="1"/>
          <a:tileRect/>
        </a:gradFill>
        <a:effectLst/>
      </p:bgPr>
    </p:bg>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a:xfrm>
            <a:off x="1320800" y="6356351"/>
            <a:ext cx="6705600" cy="365125"/>
          </a:xfrm>
        </p:spPr>
        <p:txBody>
          <a:bodyPr/>
          <a:lstStyle>
            <a:lvl1pPr>
              <a:defRPr sz="1000" dirty="0" smtClean="0"/>
            </a:lvl1pPr>
          </a:lstStyle>
          <a:p>
            <a:pPr>
              <a:defRPr/>
            </a:pPr>
            <a:r>
              <a:rPr lang="en-US"/>
              <a:t>2015 IBC Significant Changes</a:t>
            </a:r>
          </a:p>
        </p:txBody>
      </p:sp>
      <p:sp>
        <p:nvSpPr>
          <p:cNvPr id="3" name="Slide Number Placeholder 5"/>
          <p:cNvSpPr>
            <a:spLocks noGrp="1"/>
          </p:cNvSpPr>
          <p:nvPr>
            <p:ph type="sldNum" sz="quarter" idx="11"/>
          </p:nvPr>
        </p:nvSpPr>
        <p:spPr/>
        <p:txBody>
          <a:bodyPr/>
          <a:lstStyle>
            <a:lvl1pPr>
              <a:defRPr sz="1000" smtClean="0"/>
            </a:lvl1pPr>
          </a:lstStyle>
          <a:p>
            <a:pPr>
              <a:defRPr/>
            </a:pPr>
            <a:fld id="{8B91B1FE-8DC9-442E-9752-95EB3ED5AAB6}" type="slidenum">
              <a:rPr lang="en-US"/>
              <a:pPr>
                <a:defRPr/>
              </a:pPr>
              <a:t>‹#›</a:t>
            </a:fld>
            <a:endParaRPr lang="en-US" dirty="0"/>
          </a:p>
        </p:txBody>
      </p:sp>
    </p:spTree>
    <p:extLst>
      <p:ext uri="{BB962C8B-B14F-4D97-AF65-F5344CB8AC3E}">
        <p14:creationId xmlns:p14="http://schemas.microsoft.com/office/powerpoint/2010/main" val="3613838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cxnSp>
        <p:nvCxnSpPr>
          <p:cNvPr id="8" name="Straight Connector 7"/>
          <p:cNvCxnSpPr/>
          <p:nvPr userDrawn="1"/>
        </p:nvCxnSpPr>
        <p:spPr>
          <a:xfrm>
            <a:off x="0" y="6248400"/>
            <a:ext cx="12192000" cy="0"/>
          </a:xfrm>
          <a:prstGeom prst="line">
            <a:avLst/>
          </a:prstGeom>
          <a:ln w="76200">
            <a:solidFill>
              <a:schemeClr val="bg2"/>
            </a:solidFill>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609601" y="273050"/>
            <a:ext cx="4011084" cy="1162050"/>
          </a:xfrm>
          <a:effectLst>
            <a:outerShdw blurRad="25400" dist="25400" dir="2700000" algn="tl" rotWithShape="0">
              <a:prstClr val="black">
                <a:alpha val="55000"/>
              </a:prstClr>
            </a:outerShdw>
          </a:effectLst>
        </p:spPr>
        <p:txBody>
          <a:bodyPr anchor="b">
            <a:normAutofit/>
          </a:bodyPr>
          <a:lstStyle>
            <a:lvl1pPr algn="l">
              <a:defRPr sz="2800" b="1">
                <a:solidFill>
                  <a:schemeClr val="tx1"/>
                </a:solidFill>
              </a:defRPr>
            </a:lvl1pPr>
          </a:lstStyle>
          <a:p>
            <a:r>
              <a:rPr lang="en-US" dirty="0"/>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4"/>
          <p:cNvSpPr>
            <a:spLocks noGrp="1"/>
          </p:cNvSpPr>
          <p:nvPr>
            <p:ph type="ftr" sz="quarter" idx="10"/>
          </p:nvPr>
        </p:nvSpPr>
        <p:spPr>
          <a:xfrm>
            <a:off x="1320800" y="6356351"/>
            <a:ext cx="6705600" cy="365125"/>
          </a:xfrm>
        </p:spPr>
        <p:txBody>
          <a:bodyPr/>
          <a:lstStyle>
            <a:lvl1pPr>
              <a:defRPr sz="1000" dirty="0" smtClean="0"/>
            </a:lvl1pPr>
          </a:lstStyle>
          <a:p>
            <a:pPr>
              <a:defRPr/>
            </a:pPr>
            <a:r>
              <a:rPr lang="en-US"/>
              <a:t>2015 IBC Significant Changes</a:t>
            </a:r>
          </a:p>
        </p:txBody>
      </p:sp>
      <p:sp>
        <p:nvSpPr>
          <p:cNvPr id="7" name="Slide Number Placeholder 5"/>
          <p:cNvSpPr>
            <a:spLocks noGrp="1"/>
          </p:cNvSpPr>
          <p:nvPr>
            <p:ph type="sldNum" sz="quarter" idx="11"/>
          </p:nvPr>
        </p:nvSpPr>
        <p:spPr/>
        <p:txBody>
          <a:bodyPr/>
          <a:lstStyle>
            <a:lvl1pPr>
              <a:defRPr sz="1000" smtClean="0"/>
            </a:lvl1pPr>
          </a:lstStyle>
          <a:p>
            <a:pPr>
              <a:defRPr/>
            </a:pPr>
            <a:fld id="{FEF82E44-669D-4466-9B6B-8BE7AF20C7F3}" type="slidenum">
              <a:rPr lang="en-US"/>
              <a:pPr>
                <a:defRPr/>
              </a:pPr>
              <a:t>‹#›</a:t>
            </a:fld>
            <a:endParaRPr 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5172" y="5867761"/>
            <a:ext cx="862787" cy="837476"/>
          </a:xfrm>
          <a:prstGeom prst="roundRect">
            <a:avLst>
              <a:gd name="adj" fmla="val 0"/>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7477854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cxnSp>
        <p:nvCxnSpPr>
          <p:cNvPr id="8" name="Straight Connector 7"/>
          <p:cNvCxnSpPr/>
          <p:nvPr userDrawn="1"/>
        </p:nvCxnSpPr>
        <p:spPr>
          <a:xfrm>
            <a:off x="0" y="6248400"/>
            <a:ext cx="12192000" cy="0"/>
          </a:xfrm>
          <a:prstGeom prst="line">
            <a:avLst/>
          </a:prstGeom>
          <a:ln w="76200">
            <a:solidFill>
              <a:schemeClr val="bg2"/>
            </a:solidFill>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2389717" y="4800600"/>
            <a:ext cx="7315200" cy="566738"/>
          </a:xfrm>
          <a:effectLst>
            <a:outerShdw blurRad="25400" dist="12700" dir="2700000" algn="tl" rotWithShape="0">
              <a:prstClr val="black">
                <a:alpha val="76000"/>
              </a:prstClr>
            </a:outerShdw>
          </a:effectLst>
        </p:spPr>
        <p:txBody>
          <a:bodyPr anchor="b">
            <a:normAutofit/>
          </a:bodyPr>
          <a:lstStyle>
            <a:lvl1pPr algn="l">
              <a:defRPr sz="2800" b="1">
                <a:solidFill>
                  <a:schemeClr val="tx1"/>
                </a:solidFill>
              </a:defRPr>
            </a:lvl1pPr>
          </a:lstStyle>
          <a:p>
            <a:r>
              <a:rPr lang="en-US" dirty="0"/>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4"/>
          <p:cNvSpPr>
            <a:spLocks noGrp="1"/>
          </p:cNvSpPr>
          <p:nvPr>
            <p:ph type="ftr" sz="quarter" idx="10"/>
          </p:nvPr>
        </p:nvSpPr>
        <p:spPr>
          <a:xfrm>
            <a:off x="1320800" y="6356351"/>
            <a:ext cx="6705600" cy="365125"/>
          </a:xfrm>
        </p:spPr>
        <p:txBody>
          <a:bodyPr/>
          <a:lstStyle>
            <a:lvl1pPr>
              <a:defRPr sz="1000" dirty="0" smtClean="0"/>
            </a:lvl1pPr>
          </a:lstStyle>
          <a:p>
            <a:pPr>
              <a:defRPr/>
            </a:pPr>
            <a:r>
              <a:rPr lang="en-US"/>
              <a:t>2015 IBC Significant Changes</a:t>
            </a:r>
          </a:p>
        </p:txBody>
      </p:sp>
      <p:sp>
        <p:nvSpPr>
          <p:cNvPr id="7" name="Slide Number Placeholder 5"/>
          <p:cNvSpPr>
            <a:spLocks noGrp="1"/>
          </p:cNvSpPr>
          <p:nvPr>
            <p:ph type="sldNum" sz="quarter" idx="11"/>
          </p:nvPr>
        </p:nvSpPr>
        <p:spPr/>
        <p:txBody>
          <a:bodyPr/>
          <a:lstStyle>
            <a:lvl1pPr>
              <a:defRPr sz="1000" smtClean="0"/>
            </a:lvl1pPr>
          </a:lstStyle>
          <a:p>
            <a:pPr>
              <a:defRPr/>
            </a:pPr>
            <a:fld id="{1B7F9D3E-1C0A-4ECB-A302-64C9E28BDBC0}" type="slidenum">
              <a:rPr lang="en-US"/>
              <a:pPr>
                <a:defRPr/>
              </a:pPr>
              <a:t>‹#›</a:t>
            </a:fld>
            <a:endParaRPr 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5172" y="5867761"/>
            <a:ext cx="862787" cy="837476"/>
          </a:xfrm>
          <a:prstGeom prst="roundRect">
            <a:avLst>
              <a:gd name="adj" fmla="val 0"/>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56966658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5923F103-BC34-4FE4-A40E-EDDEECFDA5D0}" type="datetimeFigureOut">
              <a:rPr lang="en-US" smtClean="0"/>
              <a:pPr/>
              <a:t>3/26/2018</a:t>
            </a:fld>
            <a:endParaRPr lang="en-US" dirty="0"/>
          </a:p>
        </p:txBody>
      </p:sp>
      <p:sp>
        <p:nvSpPr>
          <p:cNvPr id="5" name="Footer Placeholder 4"/>
          <p:cNvSpPr>
            <a:spLocks noGrp="1"/>
          </p:cNvSpPr>
          <p:nvPr>
            <p:ph type="ftr" sz="quarter" idx="11"/>
          </p:nvPr>
        </p:nvSpPr>
        <p:spPr/>
        <p:txBody>
          <a:bodyPr/>
          <a:lstStyle>
            <a:lvl1pPr>
              <a:defRPr>
                <a:solidFill>
                  <a:srgbClr val="FFFFFF"/>
                </a:solidFill>
              </a:defRPr>
            </a:lvl1pPr>
          </a:lstStyle>
          <a:p>
            <a:r>
              <a:rPr lang="en-US"/>
              <a:t>
              </a:t>
            </a:r>
            <a:endParaRPr lang="en-US" dirty="0"/>
          </a:p>
        </p:txBody>
      </p:sp>
      <p:sp>
        <p:nvSpPr>
          <p:cNvPr id="6" name="Slide Number Placeholder 5"/>
          <p:cNvSpPr>
            <a:spLocks noGrp="1"/>
          </p:cNvSpPr>
          <p:nvPr>
            <p:ph type="sldNum" sz="quarter" idx="12"/>
          </p:nvPr>
        </p:nvSpPr>
        <p:spPr/>
        <p:txBody>
          <a:bodyPr/>
          <a:lstStyle>
            <a:lvl1pPr>
              <a:defRPr>
                <a:solidFill>
                  <a:srgbClr val="FFFFFF"/>
                </a:solidFill>
              </a:defRPr>
            </a:lvl1pPr>
          </a:lstStyle>
          <a:p>
            <a:pPr>
              <a:defRPr/>
            </a:pPr>
            <a:fld id="{F839E4B6-55D8-4BCE-ABA8-33FB3F24BC0F}" type="slidenum">
              <a:rPr lang="en-US" smtClean="0"/>
              <a:pPr>
                <a:defRPr/>
              </a:pPr>
              <a:t>‹#›</a:t>
            </a:fld>
            <a:endParaRPr lang="en-US" dirty="0"/>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578163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9C9CA7B-DFD4-44B5-8C60-D14B8CD1FB59}" type="datetimeFigureOut">
              <a:rPr lang="en-US" smtClean="0"/>
              <a:t>3/26/2018</a:t>
            </a:fld>
            <a:endParaRPr lang="en-US" dirty="0"/>
          </a:p>
        </p:txBody>
      </p:sp>
      <p:sp>
        <p:nvSpPr>
          <p:cNvPr id="5" name="Footer Placeholder 4"/>
          <p:cNvSpPr>
            <a:spLocks noGrp="1"/>
          </p:cNvSpPr>
          <p:nvPr>
            <p:ph type="ftr" sz="quarter" idx="11"/>
          </p:nvPr>
        </p:nvSpPr>
        <p:spPr/>
        <p:txBody>
          <a:bodyPr/>
          <a:lstStyle/>
          <a:p>
            <a:pPr>
              <a:defRPr/>
            </a:pPr>
            <a:r>
              <a:rPr lang="en-US"/>
              <a:t>2015 IBC Significant Changes</a:t>
            </a:r>
          </a:p>
        </p:txBody>
      </p:sp>
      <p:sp>
        <p:nvSpPr>
          <p:cNvPr id="6" name="Slide Number Placeholder 5"/>
          <p:cNvSpPr>
            <a:spLocks noGrp="1"/>
          </p:cNvSpPr>
          <p:nvPr>
            <p:ph type="sldNum" sz="quarter" idx="12"/>
          </p:nvPr>
        </p:nvSpPr>
        <p:spPr/>
        <p:txBody>
          <a:bodyPr/>
          <a:lstStyle/>
          <a:p>
            <a:pPr>
              <a:defRPr/>
            </a:pPr>
            <a:fld id="{4C9BA85A-05AB-40DE-A642-B306DDD4645C}" type="slidenum">
              <a:rPr lang="en-US" smtClean="0"/>
              <a:pPr>
                <a:defRPr/>
              </a:pPr>
              <a:t>‹#›</a:t>
            </a:fld>
            <a:endParaRPr lang="en-US" dirty="0"/>
          </a:p>
        </p:txBody>
      </p:sp>
      <p:cxnSp>
        <p:nvCxnSpPr>
          <p:cNvPr id="7" name="Straight Connector 6">
            <a:extLst>
              <a:ext uri="{FF2B5EF4-FFF2-40B4-BE49-F238E27FC236}">
                <a16:creationId xmlns:a16="http://schemas.microsoft.com/office/drawing/2014/main" id="{E23CD742-C28D-4A04-9B2A-6C1F7EED26EE}"/>
              </a:ext>
            </a:extLst>
          </p:cNvPr>
          <p:cNvCxnSpPr/>
          <p:nvPr userDrawn="1"/>
        </p:nvCxnSpPr>
        <p:spPr>
          <a:xfrm>
            <a:off x="0" y="6248400"/>
            <a:ext cx="12192000" cy="0"/>
          </a:xfrm>
          <a:prstGeom prst="line">
            <a:avLst/>
          </a:prstGeom>
          <a:ln w="76200">
            <a:solidFill>
              <a:schemeClr val="bg2"/>
            </a:solidFill>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17B42622-35CA-46A1-B2F2-E0146C7E707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5172" y="5867761"/>
            <a:ext cx="862787" cy="837476"/>
          </a:xfrm>
          <a:prstGeom prst="roundRect">
            <a:avLst>
              <a:gd name="adj" fmla="val 0"/>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78561668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en-US"/>
              <a:t>Click to edit Master title style</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34E6425-0181-43F2-84FC-787E803FD2F8}" type="datetimeFigureOut">
              <a:rPr lang="en-US" smtClean="0"/>
              <a:t>3/26/2018</a:t>
            </a:fld>
            <a:endParaRPr lang="en-US" dirty="0"/>
          </a:p>
        </p:txBody>
      </p:sp>
      <p:sp>
        <p:nvSpPr>
          <p:cNvPr id="5" name="Footer Placeholder 4"/>
          <p:cNvSpPr>
            <a:spLocks noGrp="1"/>
          </p:cNvSpPr>
          <p:nvPr>
            <p:ph type="ftr" sz="quarter" idx="11"/>
          </p:nvPr>
        </p:nvSpPr>
        <p:spPr/>
        <p:txBody>
          <a:bodyPr/>
          <a:lstStyle/>
          <a:p>
            <a:pPr>
              <a:defRPr/>
            </a:pPr>
            <a:r>
              <a:rPr lang="en-US"/>
              <a:t>2015 IBC Significant Changes</a:t>
            </a:r>
            <a:endParaRPr lang="en-US" dirty="0"/>
          </a:p>
        </p:txBody>
      </p:sp>
      <p:sp>
        <p:nvSpPr>
          <p:cNvPr id="6" name="Slide Number Placeholder 5"/>
          <p:cNvSpPr>
            <a:spLocks noGrp="1"/>
          </p:cNvSpPr>
          <p:nvPr>
            <p:ph type="sldNum" sz="quarter" idx="12"/>
          </p:nvPr>
        </p:nvSpPr>
        <p:spPr/>
        <p:txBody>
          <a:bodyPr/>
          <a:lstStyle/>
          <a:p>
            <a:pPr>
              <a:defRPr/>
            </a:pPr>
            <a:fld id="{455FB14D-368A-437A-99F1-9AF928F1B45F}" type="slidenum">
              <a:rPr lang="en-US" smtClean="0"/>
              <a:pPr>
                <a:defRPr/>
              </a:pPr>
              <a:t>‹#›</a:t>
            </a:fld>
            <a:endParaRPr lang="en-US" dirty="0"/>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6091653"/>
      </p:ext>
    </p:extLst>
  </p:cSld>
  <p:clrMapOvr>
    <a:masterClrMapping/>
  </p:clrMapOvr>
  <p:hf hdr="0" dt="0"/>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DB8791-F1B0-41E7-B7FD-A781E65C4266}" type="datetimeFigureOut">
              <a:rPr lang="en-US" smtClean="0"/>
              <a:t>3/26/2018</a:t>
            </a:fld>
            <a:endParaRPr lang="en-US" dirty="0"/>
          </a:p>
        </p:txBody>
      </p:sp>
      <p:sp>
        <p:nvSpPr>
          <p:cNvPr id="6" name="Footer Placeholder 5"/>
          <p:cNvSpPr>
            <a:spLocks noGrp="1"/>
          </p:cNvSpPr>
          <p:nvPr>
            <p:ph type="ftr" sz="quarter" idx="11"/>
          </p:nvPr>
        </p:nvSpPr>
        <p:spPr/>
        <p:txBody>
          <a:bodyPr/>
          <a:lstStyle/>
          <a:p>
            <a:pPr>
              <a:defRPr/>
            </a:pPr>
            <a:r>
              <a:rPr lang="en-US"/>
              <a:t>2015 IBC Significant Changes</a:t>
            </a:r>
          </a:p>
        </p:txBody>
      </p:sp>
      <p:sp>
        <p:nvSpPr>
          <p:cNvPr id="7" name="Slide Number Placeholder 6"/>
          <p:cNvSpPr>
            <a:spLocks noGrp="1"/>
          </p:cNvSpPr>
          <p:nvPr>
            <p:ph type="sldNum" sz="quarter" idx="12"/>
          </p:nvPr>
        </p:nvSpPr>
        <p:spPr/>
        <p:txBody>
          <a:bodyPr/>
          <a:lstStyle/>
          <a:p>
            <a:pPr>
              <a:defRPr/>
            </a:pPr>
            <a:fld id="{4C9BA85A-05AB-40DE-A642-B306DDD4645C}" type="slidenum">
              <a:rPr lang="en-US" smtClean="0"/>
              <a:pPr>
                <a:defRPr/>
              </a:pPr>
              <a:t>‹#›</a:t>
            </a:fld>
            <a:endParaRPr lang="en-US" dirty="0"/>
          </a:p>
        </p:txBody>
      </p:sp>
      <p:cxnSp>
        <p:nvCxnSpPr>
          <p:cNvPr id="9" name="Straight Connector 8">
            <a:extLst>
              <a:ext uri="{FF2B5EF4-FFF2-40B4-BE49-F238E27FC236}">
                <a16:creationId xmlns:a16="http://schemas.microsoft.com/office/drawing/2014/main" id="{89E1FCCD-7DD6-454C-939A-38F7B951B489}"/>
              </a:ext>
            </a:extLst>
          </p:cNvPr>
          <p:cNvCxnSpPr/>
          <p:nvPr userDrawn="1"/>
        </p:nvCxnSpPr>
        <p:spPr>
          <a:xfrm>
            <a:off x="0" y="6248400"/>
            <a:ext cx="12192000" cy="0"/>
          </a:xfrm>
          <a:prstGeom prst="line">
            <a:avLst/>
          </a:prstGeom>
          <a:ln w="76200">
            <a:solidFill>
              <a:schemeClr val="bg2"/>
            </a:solidFill>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8056DAA8-EFDA-4A81-B707-2BB10F7F755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5172" y="5867761"/>
            <a:ext cx="862787" cy="837476"/>
          </a:xfrm>
          <a:prstGeom prst="roundRect">
            <a:avLst>
              <a:gd name="adj" fmla="val 0"/>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12066642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FDD63B2-E120-4ED8-B27B-C685F510A5FE}" type="datetimeFigureOut">
              <a:rPr lang="en-US" smtClean="0"/>
              <a:t>3/26/2018</a:t>
            </a:fld>
            <a:endParaRPr lang="en-US" dirty="0"/>
          </a:p>
        </p:txBody>
      </p:sp>
      <p:sp>
        <p:nvSpPr>
          <p:cNvPr id="8" name="Footer Placeholder 7"/>
          <p:cNvSpPr>
            <a:spLocks noGrp="1"/>
          </p:cNvSpPr>
          <p:nvPr>
            <p:ph type="ftr" sz="quarter" idx="11"/>
          </p:nvPr>
        </p:nvSpPr>
        <p:spPr/>
        <p:txBody>
          <a:bodyPr/>
          <a:lstStyle/>
          <a:p>
            <a:pPr>
              <a:defRPr/>
            </a:pPr>
            <a:r>
              <a:rPr lang="en-US"/>
              <a:t>2015 IBC Significant Changes</a:t>
            </a:r>
          </a:p>
        </p:txBody>
      </p:sp>
      <p:sp>
        <p:nvSpPr>
          <p:cNvPr id="9" name="Slide Number Placeholder 8"/>
          <p:cNvSpPr>
            <a:spLocks noGrp="1"/>
          </p:cNvSpPr>
          <p:nvPr>
            <p:ph type="sldNum" sz="quarter" idx="12"/>
          </p:nvPr>
        </p:nvSpPr>
        <p:spPr/>
        <p:txBody>
          <a:bodyPr/>
          <a:lstStyle/>
          <a:p>
            <a:pPr>
              <a:defRPr/>
            </a:pPr>
            <a:fld id="{394EC9B9-9FF4-4096-A789-57A3D74D88B6}" type="slidenum">
              <a:rPr lang="en-US" smtClean="0"/>
              <a:pPr>
                <a:defRPr/>
              </a:pPr>
              <a:t>‹#›</a:t>
            </a:fld>
            <a:endParaRPr lang="en-US" dirty="0"/>
          </a:p>
        </p:txBody>
      </p:sp>
      <p:cxnSp>
        <p:nvCxnSpPr>
          <p:cNvPr id="11" name="Straight Connector 10">
            <a:extLst>
              <a:ext uri="{FF2B5EF4-FFF2-40B4-BE49-F238E27FC236}">
                <a16:creationId xmlns:a16="http://schemas.microsoft.com/office/drawing/2014/main" id="{A7B6CA5B-477A-411C-BC84-630909F8D2DC}"/>
              </a:ext>
            </a:extLst>
          </p:cNvPr>
          <p:cNvCxnSpPr/>
          <p:nvPr userDrawn="1"/>
        </p:nvCxnSpPr>
        <p:spPr>
          <a:xfrm>
            <a:off x="0" y="6248400"/>
            <a:ext cx="12192000" cy="0"/>
          </a:xfrm>
          <a:prstGeom prst="line">
            <a:avLst/>
          </a:prstGeom>
          <a:ln w="76200">
            <a:solidFill>
              <a:schemeClr val="bg2"/>
            </a:solidFill>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BCE3BF2E-7179-42A6-BF46-77F23364E9F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5172" y="5867761"/>
            <a:ext cx="862787" cy="837476"/>
          </a:xfrm>
          <a:prstGeom prst="roundRect">
            <a:avLst>
              <a:gd name="adj" fmla="val 0"/>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52361176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AA18ACC-A947-437B-A130-35BD54FDF1E9}" type="datetimeFigureOut">
              <a:rPr lang="en-US" smtClean="0"/>
              <a:t>3/26/2018</a:t>
            </a:fld>
            <a:endParaRPr lang="en-US" dirty="0"/>
          </a:p>
        </p:txBody>
      </p:sp>
      <p:sp>
        <p:nvSpPr>
          <p:cNvPr id="4" name="Footer Placeholder 3"/>
          <p:cNvSpPr>
            <a:spLocks noGrp="1"/>
          </p:cNvSpPr>
          <p:nvPr>
            <p:ph type="ftr" sz="quarter" idx="11"/>
          </p:nvPr>
        </p:nvSpPr>
        <p:spPr/>
        <p:txBody>
          <a:bodyPr/>
          <a:lstStyle/>
          <a:p>
            <a:pPr>
              <a:defRPr/>
            </a:pPr>
            <a:r>
              <a:rPr lang="en-US"/>
              <a:t>2015 IBC Significant Changes</a:t>
            </a:r>
          </a:p>
        </p:txBody>
      </p:sp>
      <p:sp>
        <p:nvSpPr>
          <p:cNvPr id="5" name="Slide Number Placeholder 4"/>
          <p:cNvSpPr>
            <a:spLocks noGrp="1"/>
          </p:cNvSpPr>
          <p:nvPr>
            <p:ph type="sldNum" sz="quarter" idx="12"/>
          </p:nvPr>
        </p:nvSpPr>
        <p:spPr/>
        <p:txBody>
          <a:bodyPr/>
          <a:lstStyle/>
          <a:p>
            <a:pPr>
              <a:defRPr/>
            </a:pPr>
            <a:fld id="{23D97E65-A51F-4798-AA94-059DBE3A3F9F}" type="slidenum">
              <a:rPr lang="en-US" smtClean="0"/>
              <a:pPr>
                <a:defRPr/>
              </a:pPr>
              <a:t>‹#›</a:t>
            </a:fld>
            <a:endParaRPr lang="en-US" dirty="0"/>
          </a:p>
        </p:txBody>
      </p:sp>
      <p:cxnSp>
        <p:nvCxnSpPr>
          <p:cNvPr id="6" name="Straight Connector 5">
            <a:extLst>
              <a:ext uri="{FF2B5EF4-FFF2-40B4-BE49-F238E27FC236}">
                <a16:creationId xmlns:a16="http://schemas.microsoft.com/office/drawing/2014/main" id="{42E0C5FE-AE3A-4FBB-8C3A-8913C961FDA6}"/>
              </a:ext>
            </a:extLst>
          </p:cNvPr>
          <p:cNvCxnSpPr/>
          <p:nvPr userDrawn="1"/>
        </p:nvCxnSpPr>
        <p:spPr>
          <a:xfrm>
            <a:off x="0" y="6248400"/>
            <a:ext cx="12192000" cy="0"/>
          </a:xfrm>
          <a:prstGeom prst="line">
            <a:avLst/>
          </a:prstGeom>
          <a:ln w="76200">
            <a:solidFill>
              <a:schemeClr val="bg2"/>
            </a:solidFill>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BA4567B1-0C27-4539-BE55-87D5183458B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5172" y="5867761"/>
            <a:ext cx="862787" cy="837476"/>
          </a:xfrm>
          <a:prstGeom prst="roundRect">
            <a:avLst>
              <a:gd name="adj" fmla="val 0"/>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82664744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8D7E02-BCB8-4D50-A234-369438C08659}" type="datetimeFigureOut">
              <a:rPr lang="en-US" smtClean="0"/>
              <a:t>3/26/2018</a:t>
            </a:fld>
            <a:endParaRPr lang="en-US" dirty="0"/>
          </a:p>
        </p:txBody>
      </p:sp>
      <p:sp>
        <p:nvSpPr>
          <p:cNvPr id="3" name="Footer Placeholder 2"/>
          <p:cNvSpPr>
            <a:spLocks noGrp="1"/>
          </p:cNvSpPr>
          <p:nvPr>
            <p:ph type="ftr" sz="quarter" idx="11"/>
          </p:nvPr>
        </p:nvSpPr>
        <p:spPr/>
        <p:txBody>
          <a:bodyPr/>
          <a:lstStyle/>
          <a:p>
            <a:pPr>
              <a:defRPr/>
            </a:pPr>
            <a:r>
              <a:rPr lang="en-US"/>
              <a:t>2015 IBC Significant Changes</a:t>
            </a:r>
            <a:endParaRPr lang="en-US" dirty="0"/>
          </a:p>
        </p:txBody>
      </p:sp>
      <p:sp>
        <p:nvSpPr>
          <p:cNvPr id="4" name="Slide Number Placeholder 3"/>
          <p:cNvSpPr>
            <a:spLocks noGrp="1"/>
          </p:cNvSpPr>
          <p:nvPr>
            <p:ph type="sldNum" sz="quarter" idx="12"/>
          </p:nvPr>
        </p:nvSpPr>
        <p:spPr/>
        <p:txBody>
          <a:bodyPr/>
          <a:lstStyle/>
          <a:p>
            <a:pPr>
              <a:defRPr/>
            </a:pPr>
            <a:fld id="{455FB14D-368A-437A-99F1-9AF928F1B45F}" type="slidenum">
              <a:rPr lang="en-US" smtClean="0"/>
              <a:pPr>
                <a:defRPr/>
              </a:pPr>
              <a:t>‹#›</a:t>
            </a:fld>
            <a:endParaRPr lang="en-US" dirty="0"/>
          </a:p>
        </p:txBody>
      </p:sp>
    </p:spTree>
    <p:extLst>
      <p:ext uri="{BB962C8B-B14F-4D97-AF65-F5344CB8AC3E}">
        <p14:creationId xmlns:p14="http://schemas.microsoft.com/office/powerpoint/2010/main" val="1646776621"/>
      </p:ext>
    </p:extLst>
  </p:cSld>
  <p:clrMapOvr>
    <a:masterClrMapping/>
  </p:clrMapOvr>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Objective slide">
    <p:spTree>
      <p:nvGrpSpPr>
        <p:cNvPr id="1" name=""/>
        <p:cNvGrpSpPr/>
        <p:nvPr/>
      </p:nvGrpSpPr>
      <p:grpSpPr>
        <a:xfrm>
          <a:off x="0" y="0"/>
          <a:ext cx="0" cy="0"/>
          <a:chOff x="0" y="0"/>
          <a:chExt cx="0" cy="0"/>
        </a:xfrm>
      </p:grpSpPr>
      <p:cxnSp>
        <p:nvCxnSpPr>
          <p:cNvPr id="4" name="Straight Connector 3"/>
          <p:cNvCxnSpPr/>
          <p:nvPr userDrawn="1"/>
        </p:nvCxnSpPr>
        <p:spPr>
          <a:xfrm>
            <a:off x="0" y="6248400"/>
            <a:ext cx="12192000" cy="0"/>
          </a:xfrm>
          <a:prstGeom prst="line">
            <a:avLst/>
          </a:prstGeom>
          <a:ln w="76200">
            <a:solidFill>
              <a:schemeClr val="bg2"/>
            </a:solidFill>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5172" y="5867761"/>
            <a:ext cx="862787" cy="837476"/>
          </a:xfrm>
          <a:prstGeom prst="roundRect">
            <a:avLst>
              <a:gd name="adj" fmla="val 0"/>
            </a:avLst>
          </a:prstGeom>
          <a:solidFill>
            <a:srgbClr val="FFFFFF">
              <a:shade val="85000"/>
            </a:srgbClr>
          </a:solidFill>
          <a:ln>
            <a:noFill/>
          </a:ln>
          <a:effectLst>
            <a:reflection blurRad="12700" stA="38000" endPos="28000" dist="5000" dir="5400000" sy="-100000" algn="bl" rotWithShape="0"/>
          </a:effectLst>
        </p:spPr>
      </p:pic>
      <p:sp>
        <p:nvSpPr>
          <p:cNvPr id="2" name="Title 1"/>
          <p:cNvSpPr>
            <a:spLocks noGrp="1"/>
          </p:cNvSpPr>
          <p:nvPr>
            <p:ph type="title"/>
          </p:nvPr>
        </p:nvSpPr>
        <p:spPr>
          <a:effectLst>
            <a:outerShdw blurRad="50800" dist="38100" dir="2700000" algn="tl" rotWithShape="0">
              <a:prstClr val="black">
                <a:alpha val="40000"/>
              </a:prstClr>
            </a:outerShdw>
          </a:effectLst>
        </p:spPr>
        <p:txBody>
          <a:bodyPr/>
          <a:lstStyle>
            <a:lvl1pPr algn="l">
              <a:defRPr b="1">
                <a:solidFill>
                  <a:schemeClr val="tx1"/>
                </a:solidFill>
              </a:defRPr>
            </a:lvl1pPr>
          </a:lstStyle>
          <a:p>
            <a:r>
              <a:rPr lang="en-US" dirty="0"/>
              <a:t>Click to edit Master title style</a:t>
            </a:r>
          </a:p>
        </p:txBody>
      </p:sp>
      <p:sp>
        <p:nvSpPr>
          <p:cNvPr id="3" name="Content Placeholder 2"/>
          <p:cNvSpPr>
            <a:spLocks noGrp="1"/>
          </p:cNvSpPr>
          <p:nvPr>
            <p:ph idx="1"/>
          </p:nvPr>
        </p:nvSpPr>
        <p:spPr>
          <a:xfrm>
            <a:off x="609600" y="1417638"/>
            <a:ext cx="10972800" cy="4525963"/>
          </a:xfrm>
        </p:spPr>
        <p:txBody>
          <a:bodyPr/>
          <a:lstStyle>
            <a:lvl1pPr>
              <a:buFont typeface="Wingdings" pitchFamily="2" charset="2"/>
              <a:buChar char="§"/>
              <a:defRPr sz="2800"/>
            </a:lvl1pPr>
            <a:lvl2pPr>
              <a:buFont typeface="Wingdings" pitchFamily="2" charset="2"/>
              <a:buChar char="§"/>
              <a:defRPr sz="2400"/>
            </a:lvl2pPr>
            <a:lvl3pPr>
              <a:buFont typeface="Wingdings" pitchFamily="2" charset="2"/>
              <a:buChar char="§"/>
              <a:defRPr sz="2000"/>
            </a:lvl3pPr>
            <a:lvl4pPr>
              <a:buFont typeface="Wingdings" pitchFamily="2" charset="2"/>
              <a:buChar char="§"/>
              <a:defRPr sz="1800"/>
            </a:lvl4pPr>
            <a:lvl5pPr>
              <a:buFont typeface="Wingdings" pitchFamily="2" charset="2"/>
              <a:buChar cha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4"/>
          <p:cNvSpPr>
            <a:spLocks noGrp="1"/>
          </p:cNvSpPr>
          <p:nvPr>
            <p:ph type="ftr" sz="quarter" idx="10"/>
          </p:nvPr>
        </p:nvSpPr>
        <p:spPr>
          <a:xfrm>
            <a:off x="1320800" y="6356351"/>
            <a:ext cx="6604000" cy="365125"/>
          </a:xfrm>
        </p:spPr>
        <p:txBody>
          <a:bodyPr/>
          <a:lstStyle>
            <a:lvl1pPr>
              <a:defRPr sz="1000" dirty="0" smtClean="0"/>
            </a:lvl1pPr>
          </a:lstStyle>
          <a:p>
            <a:pPr>
              <a:defRPr/>
            </a:pPr>
            <a:r>
              <a:rPr lang="en-US"/>
              <a:t>2015 IBC Significant Changes</a:t>
            </a:r>
          </a:p>
        </p:txBody>
      </p:sp>
      <p:sp>
        <p:nvSpPr>
          <p:cNvPr id="7" name="Slide Number Placeholder 5"/>
          <p:cNvSpPr>
            <a:spLocks noGrp="1"/>
          </p:cNvSpPr>
          <p:nvPr>
            <p:ph type="sldNum" sz="quarter" idx="11"/>
          </p:nvPr>
        </p:nvSpPr>
        <p:spPr/>
        <p:txBody>
          <a:bodyPr/>
          <a:lstStyle>
            <a:lvl1pPr>
              <a:defRPr sz="1000" smtClean="0"/>
            </a:lvl1pPr>
          </a:lstStyle>
          <a:p>
            <a:pPr>
              <a:defRPr/>
            </a:pPr>
            <a:fld id="{F8B5DA1B-6C24-4748-B347-265A9C40C776}" type="slidenum">
              <a:rPr lang="en-US"/>
              <a:pPr>
                <a:defRPr/>
              </a:pPr>
              <a:t>‹#›</a:t>
            </a:fld>
            <a:endParaRPr lang="en-US" dirty="0"/>
          </a:p>
        </p:txBody>
      </p:sp>
    </p:spTree>
    <p:extLst>
      <p:ext uri="{BB962C8B-B14F-4D97-AF65-F5344CB8AC3E}">
        <p14:creationId xmlns:p14="http://schemas.microsoft.com/office/powerpoint/2010/main" val="33028604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6E86A4C-8E40-4F87-A4F0-01A0687C5742}" type="datetimeFigureOut">
              <a:rPr lang="en-US" smtClean="0"/>
              <a:t>3/26/2018</a:t>
            </a:fld>
            <a:endParaRPr lang="en-US" dirty="0"/>
          </a:p>
        </p:txBody>
      </p:sp>
      <p:sp>
        <p:nvSpPr>
          <p:cNvPr id="6" name="Footer Placeholder 5"/>
          <p:cNvSpPr>
            <a:spLocks noGrp="1"/>
          </p:cNvSpPr>
          <p:nvPr>
            <p:ph type="ftr" sz="quarter" idx="11"/>
          </p:nvPr>
        </p:nvSpPr>
        <p:spPr/>
        <p:txBody>
          <a:bodyPr/>
          <a:lstStyle/>
          <a:p>
            <a:pPr>
              <a:defRPr/>
            </a:pPr>
            <a:r>
              <a:rPr lang="en-US"/>
              <a:t>2015 IBC Significant Changes</a:t>
            </a:r>
          </a:p>
        </p:txBody>
      </p:sp>
      <p:sp>
        <p:nvSpPr>
          <p:cNvPr id="7" name="Slide Number Placeholder 6"/>
          <p:cNvSpPr>
            <a:spLocks noGrp="1"/>
          </p:cNvSpPr>
          <p:nvPr>
            <p:ph type="sldNum" sz="quarter" idx="12"/>
          </p:nvPr>
        </p:nvSpPr>
        <p:spPr/>
        <p:txBody>
          <a:bodyPr/>
          <a:lstStyle/>
          <a:p>
            <a:pPr>
              <a:defRPr/>
            </a:pPr>
            <a:fld id="{FEF82E44-669D-4466-9B6B-8BE7AF20C7F3}" type="slidenum">
              <a:rPr lang="en-US" smtClean="0"/>
              <a:pPr>
                <a:defRPr/>
              </a:pPr>
              <a:t>‹#›</a:t>
            </a:fld>
            <a:endParaRPr lang="en-US" dirty="0"/>
          </a:p>
        </p:txBody>
      </p:sp>
      <p:cxnSp>
        <p:nvCxnSpPr>
          <p:cNvPr id="8" name="Straight Connector 7">
            <a:extLst>
              <a:ext uri="{FF2B5EF4-FFF2-40B4-BE49-F238E27FC236}">
                <a16:creationId xmlns:a16="http://schemas.microsoft.com/office/drawing/2014/main" id="{A55688E5-1B0B-4EB4-B4ED-938E530DDD25}"/>
              </a:ext>
            </a:extLst>
          </p:cNvPr>
          <p:cNvCxnSpPr/>
          <p:nvPr userDrawn="1"/>
        </p:nvCxnSpPr>
        <p:spPr>
          <a:xfrm>
            <a:off x="0" y="6248400"/>
            <a:ext cx="12192000" cy="0"/>
          </a:xfrm>
          <a:prstGeom prst="line">
            <a:avLst/>
          </a:prstGeom>
          <a:ln w="76200">
            <a:solidFill>
              <a:schemeClr val="bg2"/>
            </a:solidFill>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B617002C-35DF-478B-8A30-DF9D6AEBB40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5172" y="5867761"/>
            <a:ext cx="862787" cy="837476"/>
          </a:xfrm>
          <a:prstGeom prst="roundRect">
            <a:avLst>
              <a:gd name="adj" fmla="val 0"/>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72401962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35E72C73-2D91-4E12-BA25-F0AA0C03599B}" type="datetimeFigureOut">
              <a:rPr lang="en-US" smtClean="0"/>
              <a:t>3/26/2018</a:t>
            </a:fld>
            <a:endParaRPr lang="en-US" dirty="0"/>
          </a:p>
        </p:txBody>
      </p:sp>
      <p:sp>
        <p:nvSpPr>
          <p:cNvPr id="6" name="Footer Placeholder 5"/>
          <p:cNvSpPr>
            <a:spLocks noGrp="1"/>
          </p:cNvSpPr>
          <p:nvPr>
            <p:ph type="ftr" sz="quarter" idx="11"/>
          </p:nvPr>
        </p:nvSpPr>
        <p:spPr/>
        <p:txBody>
          <a:bodyPr/>
          <a:lstStyle/>
          <a:p>
            <a:pPr>
              <a:defRPr/>
            </a:pPr>
            <a:r>
              <a:rPr lang="en-US"/>
              <a:t>2015 IBC Significant Changes</a:t>
            </a:r>
          </a:p>
        </p:txBody>
      </p:sp>
      <p:sp>
        <p:nvSpPr>
          <p:cNvPr id="7" name="Slide Number Placeholder 6"/>
          <p:cNvSpPr>
            <a:spLocks noGrp="1"/>
          </p:cNvSpPr>
          <p:nvPr>
            <p:ph type="sldNum" sz="quarter" idx="12"/>
          </p:nvPr>
        </p:nvSpPr>
        <p:spPr/>
        <p:txBody>
          <a:bodyPr/>
          <a:lstStyle/>
          <a:p>
            <a:pPr>
              <a:defRPr/>
            </a:pPr>
            <a:fld id="{1B7F9D3E-1C0A-4ECB-A302-64C9E28BDBC0}" type="slidenum">
              <a:rPr lang="en-US" smtClean="0"/>
              <a:pPr>
                <a:defRPr/>
              </a:pPr>
              <a:t>‹#›</a:t>
            </a:fld>
            <a:endParaRPr lang="en-US" dirty="0"/>
          </a:p>
        </p:txBody>
      </p:sp>
      <p:cxnSp>
        <p:nvCxnSpPr>
          <p:cNvPr id="8" name="Straight Connector 7">
            <a:extLst>
              <a:ext uri="{FF2B5EF4-FFF2-40B4-BE49-F238E27FC236}">
                <a16:creationId xmlns:a16="http://schemas.microsoft.com/office/drawing/2014/main" id="{5D32B3B6-5C64-4B1E-8C95-8C01191C41BA}"/>
              </a:ext>
            </a:extLst>
          </p:cNvPr>
          <p:cNvCxnSpPr/>
          <p:nvPr userDrawn="1"/>
        </p:nvCxnSpPr>
        <p:spPr>
          <a:xfrm>
            <a:off x="0" y="6248400"/>
            <a:ext cx="12192000" cy="0"/>
          </a:xfrm>
          <a:prstGeom prst="line">
            <a:avLst/>
          </a:prstGeom>
          <a:ln w="76200">
            <a:solidFill>
              <a:schemeClr val="bg2"/>
            </a:solidFill>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87AAD9DA-67F8-40DD-AC70-BA7E5C272B5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5172" y="5867761"/>
            <a:ext cx="862787" cy="837476"/>
          </a:xfrm>
          <a:prstGeom prst="roundRect">
            <a:avLst>
              <a:gd name="adj" fmla="val 0"/>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7178804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3086D93-FCAC-47E0-A2EE-787E62CA814C}" type="datetimeFigureOut">
              <a:rPr lang="en-US" smtClean="0"/>
              <a:t>3/26/2018</a:t>
            </a:fld>
            <a:endParaRPr lang="en-US" dirty="0"/>
          </a:p>
        </p:txBody>
      </p:sp>
      <p:sp>
        <p:nvSpPr>
          <p:cNvPr id="5" name="Footer Placeholder 4"/>
          <p:cNvSpPr>
            <a:spLocks noGrp="1"/>
          </p:cNvSpPr>
          <p:nvPr>
            <p:ph type="ftr" sz="quarter" idx="11"/>
          </p:nvPr>
        </p:nvSpPr>
        <p:spPr/>
        <p:txBody>
          <a:bodyPr/>
          <a:lstStyle/>
          <a:p>
            <a:pPr>
              <a:defRPr/>
            </a:pPr>
            <a:r>
              <a:rPr lang="en-US"/>
              <a:t>2015 IBC Significant Changes</a:t>
            </a:r>
            <a:endParaRPr lang="en-US" dirty="0"/>
          </a:p>
        </p:txBody>
      </p:sp>
      <p:sp>
        <p:nvSpPr>
          <p:cNvPr id="6" name="Slide Number Placeholder 5"/>
          <p:cNvSpPr>
            <a:spLocks noGrp="1"/>
          </p:cNvSpPr>
          <p:nvPr>
            <p:ph type="sldNum" sz="quarter" idx="12"/>
          </p:nvPr>
        </p:nvSpPr>
        <p:spPr/>
        <p:txBody>
          <a:bodyPr/>
          <a:lstStyle/>
          <a:p>
            <a:pPr>
              <a:defRPr/>
            </a:pPr>
            <a:fld id="{455FB14D-368A-437A-99F1-9AF928F1B45F}" type="slidenum">
              <a:rPr lang="en-US" smtClean="0"/>
              <a:pPr>
                <a:defRPr/>
              </a:pPr>
              <a:t>‹#›</a:t>
            </a:fld>
            <a:endParaRPr lang="en-US" dirty="0"/>
          </a:p>
        </p:txBody>
      </p:sp>
    </p:spTree>
    <p:extLst>
      <p:ext uri="{BB962C8B-B14F-4D97-AF65-F5344CB8AC3E}">
        <p14:creationId xmlns:p14="http://schemas.microsoft.com/office/powerpoint/2010/main" val="2246693698"/>
      </p:ext>
    </p:extLst>
  </p:cSld>
  <p:clrMapOvr>
    <a:masterClrMapping/>
  </p:clrMapOvr>
  <p:hf hdr="0" dt="0"/>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DA879A6-0FD0-4734-A311-86BFCA472E6E}" type="datetimeFigureOut">
              <a:rPr lang="en-US" smtClean="0"/>
              <a:t>3/26/2018</a:t>
            </a:fld>
            <a:endParaRPr lang="en-US" dirty="0"/>
          </a:p>
        </p:txBody>
      </p:sp>
      <p:sp>
        <p:nvSpPr>
          <p:cNvPr id="5" name="Footer Placeholder 4"/>
          <p:cNvSpPr>
            <a:spLocks noGrp="1"/>
          </p:cNvSpPr>
          <p:nvPr>
            <p:ph type="ftr" sz="quarter" idx="11"/>
          </p:nvPr>
        </p:nvSpPr>
        <p:spPr/>
        <p:txBody>
          <a:bodyPr/>
          <a:lstStyle/>
          <a:p>
            <a:pPr>
              <a:defRPr/>
            </a:pPr>
            <a:r>
              <a:rPr lang="en-US"/>
              <a:t>2015 IBC Significant Changes</a:t>
            </a:r>
            <a:endParaRPr lang="en-US" dirty="0"/>
          </a:p>
        </p:txBody>
      </p:sp>
      <p:sp>
        <p:nvSpPr>
          <p:cNvPr id="6" name="Slide Number Placeholder 5"/>
          <p:cNvSpPr>
            <a:spLocks noGrp="1"/>
          </p:cNvSpPr>
          <p:nvPr>
            <p:ph type="sldNum" sz="quarter" idx="12"/>
          </p:nvPr>
        </p:nvSpPr>
        <p:spPr/>
        <p:txBody>
          <a:bodyPr/>
          <a:lstStyle/>
          <a:p>
            <a:pPr>
              <a:defRPr/>
            </a:pPr>
            <a:fld id="{455FB14D-368A-437A-99F1-9AF928F1B45F}" type="slidenum">
              <a:rPr lang="en-US" smtClean="0"/>
              <a:pPr>
                <a:defRPr/>
              </a:pPr>
              <a:t>‹#›</a:t>
            </a:fld>
            <a:endParaRPr lang="en-US" dirty="0"/>
          </a:p>
        </p:txBody>
      </p:sp>
    </p:spTree>
    <p:extLst>
      <p:ext uri="{BB962C8B-B14F-4D97-AF65-F5344CB8AC3E}">
        <p14:creationId xmlns:p14="http://schemas.microsoft.com/office/powerpoint/2010/main" val="4202757126"/>
      </p:ext>
    </p:extLst>
  </p:cSld>
  <p:clrMapOvr>
    <a:masterClrMapping/>
  </p:clrMapOvr>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Activity">
    <p:spTree>
      <p:nvGrpSpPr>
        <p:cNvPr id="1" name=""/>
        <p:cNvGrpSpPr/>
        <p:nvPr/>
      </p:nvGrpSpPr>
      <p:grpSpPr>
        <a:xfrm>
          <a:off x="0" y="0"/>
          <a:ext cx="0" cy="0"/>
          <a:chOff x="0" y="0"/>
          <a:chExt cx="0" cy="0"/>
        </a:xfrm>
      </p:grpSpPr>
      <p:cxnSp>
        <p:nvCxnSpPr>
          <p:cNvPr id="4" name="Straight Connector 3"/>
          <p:cNvCxnSpPr/>
          <p:nvPr userDrawn="1"/>
        </p:nvCxnSpPr>
        <p:spPr>
          <a:xfrm>
            <a:off x="0" y="6248400"/>
            <a:ext cx="12192000" cy="0"/>
          </a:xfrm>
          <a:prstGeom prst="line">
            <a:avLst/>
          </a:prstGeom>
          <a:ln w="76200">
            <a:solidFill>
              <a:schemeClr val="bg2"/>
            </a:solidFill>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6" name="Picture 8" descr="Activity.jpg"/>
          <p:cNvPicPr>
            <a:picLocks noChangeAspect="1"/>
          </p:cNvPicPr>
          <p:nvPr userDrawn="1"/>
        </p:nvPicPr>
        <p:blipFill>
          <a:blip r:embed="rId2" cstate="print"/>
          <a:stretch>
            <a:fillRect/>
          </a:stretch>
        </p:blipFill>
        <p:spPr bwMode="auto">
          <a:xfrm>
            <a:off x="171451" y="152602"/>
            <a:ext cx="1758949" cy="1523596"/>
          </a:xfrm>
          <a:prstGeom prst="rect">
            <a:avLst/>
          </a:prstGeom>
          <a:noFill/>
          <a:ln w="9525">
            <a:noFill/>
            <a:miter lim="800000"/>
            <a:headEnd/>
            <a:tailEnd/>
          </a:ln>
        </p:spPr>
      </p:pic>
      <p:sp>
        <p:nvSpPr>
          <p:cNvPr id="2" name="Title 1"/>
          <p:cNvSpPr>
            <a:spLocks noGrp="1"/>
          </p:cNvSpPr>
          <p:nvPr>
            <p:ph type="title"/>
          </p:nvPr>
        </p:nvSpPr>
        <p:spPr>
          <a:xfrm>
            <a:off x="2235200" y="274638"/>
            <a:ext cx="9347200" cy="1143000"/>
          </a:xfrm>
          <a:effectLst>
            <a:outerShdw blurRad="50800" dist="38100" dir="2700000" algn="tl" rotWithShape="0">
              <a:prstClr val="black">
                <a:alpha val="40000"/>
              </a:prstClr>
            </a:outerShdw>
          </a:effectLst>
        </p:spPr>
        <p:txBody>
          <a:bodyPr/>
          <a:lstStyle>
            <a:lvl1pPr algn="l">
              <a:defRPr b="1">
                <a:solidFill>
                  <a:schemeClr val="tx1"/>
                </a:solidFill>
              </a:defRPr>
            </a:lvl1pPr>
          </a:lstStyle>
          <a:p>
            <a:r>
              <a:rPr lang="en-US" dirty="0"/>
              <a:t>Click to edit Master title style</a:t>
            </a:r>
          </a:p>
        </p:txBody>
      </p:sp>
      <p:sp>
        <p:nvSpPr>
          <p:cNvPr id="3" name="Content Placeholder 2"/>
          <p:cNvSpPr>
            <a:spLocks noGrp="1"/>
          </p:cNvSpPr>
          <p:nvPr>
            <p:ph idx="1"/>
          </p:nvPr>
        </p:nvSpPr>
        <p:spPr/>
        <p:txBody>
          <a:bodyPr/>
          <a:lstStyle>
            <a:lvl1pPr>
              <a:buFont typeface="Wingdings" pitchFamily="2" charset="2"/>
              <a:buChar char="§"/>
              <a:defRPr sz="2800"/>
            </a:lvl1pPr>
            <a:lvl2pPr>
              <a:buFont typeface="Wingdings" pitchFamily="2" charset="2"/>
              <a:buChar char="§"/>
              <a:defRPr sz="2400"/>
            </a:lvl2pPr>
            <a:lvl3pPr>
              <a:buFont typeface="Wingdings" pitchFamily="2" charset="2"/>
              <a:buChar char="§"/>
              <a:defRPr sz="2000"/>
            </a:lvl3pPr>
            <a:lvl4pPr>
              <a:buFont typeface="Wingdings" pitchFamily="2" charset="2"/>
              <a:buChar char="§"/>
              <a:defRPr sz="1800"/>
            </a:lvl4pPr>
            <a:lvl5pPr>
              <a:buFont typeface="Wingdings" pitchFamily="2" charset="2"/>
              <a:buChar cha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Footer Placeholder 4"/>
          <p:cNvSpPr>
            <a:spLocks noGrp="1"/>
          </p:cNvSpPr>
          <p:nvPr>
            <p:ph type="ftr" sz="quarter" idx="10"/>
          </p:nvPr>
        </p:nvSpPr>
        <p:spPr>
          <a:xfrm>
            <a:off x="1320800" y="6356351"/>
            <a:ext cx="6604000" cy="365125"/>
          </a:xfrm>
        </p:spPr>
        <p:txBody>
          <a:bodyPr/>
          <a:lstStyle>
            <a:lvl1pPr>
              <a:defRPr sz="1000" dirty="0" smtClean="0"/>
            </a:lvl1pPr>
          </a:lstStyle>
          <a:p>
            <a:pPr>
              <a:defRPr/>
            </a:pPr>
            <a:r>
              <a:rPr lang="en-US"/>
              <a:t>2015 IBC Significant Changes</a:t>
            </a:r>
          </a:p>
        </p:txBody>
      </p:sp>
      <p:sp>
        <p:nvSpPr>
          <p:cNvPr id="8" name="Slide Number Placeholder 5"/>
          <p:cNvSpPr>
            <a:spLocks noGrp="1"/>
          </p:cNvSpPr>
          <p:nvPr>
            <p:ph type="sldNum" sz="quarter" idx="11"/>
          </p:nvPr>
        </p:nvSpPr>
        <p:spPr/>
        <p:txBody>
          <a:bodyPr/>
          <a:lstStyle>
            <a:lvl1pPr>
              <a:defRPr sz="1000" smtClean="0"/>
            </a:lvl1pPr>
          </a:lstStyle>
          <a:p>
            <a:pPr>
              <a:defRPr/>
            </a:pPr>
            <a:fld id="{2C543F9B-D18C-4382-B79F-E6EA160C74A3}" type="slidenum">
              <a:rPr lang="en-US"/>
              <a:pPr>
                <a:defRPr/>
              </a:pPr>
              <a:t>‹#›</a:t>
            </a:fld>
            <a:endParaRPr lang="en-US" dirty="0"/>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05172" y="5867761"/>
            <a:ext cx="862787" cy="837476"/>
          </a:xfrm>
          <a:prstGeom prst="roundRect">
            <a:avLst>
              <a:gd name="adj" fmla="val 0"/>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8131353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Case Study">
    <p:spTree>
      <p:nvGrpSpPr>
        <p:cNvPr id="1" name=""/>
        <p:cNvGrpSpPr/>
        <p:nvPr/>
      </p:nvGrpSpPr>
      <p:grpSpPr>
        <a:xfrm>
          <a:off x="0" y="0"/>
          <a:ext cx="0" cy="0"/>
          <a:chOff x="0" y="0"/>
          <a:chExt cx="0" cy="0"/>
        </a:xfrm>
      </p:grpSpPr>
      <p:cxnSp>
        <p:nvCxnSpPr>
          <p:cNvPr id="4" name="Straight Connector 3"/>
          <p:cNvCxnSpPr/>
          <p:nvPr userDrawn="1"/>
        </p:nvCxnSpPr>
        <p:spPr>
          <a:xfrm>
            <a:off x="0" y="6248400"/>
            <a:ext cx="12192000" cy="0"/>
          </a:xfrm>
          <a:prstGeom prst="line">
            <a:avLst/>
          </a:prstGeom>
          <a:ln w="76200">
            <a:solidFill>
              <a:schemeClr val="bg2"/>
            </a:solidFill>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6" name="Picture 8" descr="Activity.jpg"/>
          <p:cNvPicPr>
            <a:picLocks noChangeAspect="1"/>
          </p:cNvPicPr>
          <p:nvPr userDrawn="1"/>
        </p:nvPicPr>
        <p:blipFill>
          <a:blip r:embed="rId2" cstate="print"/>
          <a:stretch>
            <a:fillRect/>
          </a:stretch>
        </p:blipFill>
        <p:spPr bwMode="auto">
          <a:xfrm>
            <a:off x="140243" y="152401"/>
            <a:ext cx="1790157" cy="1497886"/>
          </a:xfrm>
          <a:prstGeom prst="rect">
            <a:avLst/>
          </a:prstGeom>
          <a:noFill/>
          <a:ln w="9525">
            <a:noFill/>
            <a:miter lim="800000"/>
            <a:headEnd/>
            <a:tailEnd/>
          </a:ln>
        </p:spPr>
      </p:pic>
      <p:sp>
        <p:nvSpPr>
          <p:cNvPr id="2" name="Title 1"/>
          <p:cNvSpPr>
            <a:spLocks noGrp="1"/>
          </p:cNvSpPr>
          <p:nvPr>
            <p:ph type="title"/>
          </p:nvPr>
        </p:nvSpPr>
        <p:spPr>
          <a:xfrm>
            <a:off x="2235200" y="274638"/>
            <a:ext cx="9347200" cy="1143000"/>
          </a:xfrm>
          <a:effectLst>
            <a:outerShdw blurRad="50800" dist="38100" dir="2700000" algn="tl" rotWithShape="0">
              <a:prstClr val="black">
                <a:alpha val="40000"/>
              </a:prstClr>
            </a:outerShdw>
          </a:effectLst>
        </p:spPr>
        <p:txBody>
          <a:bodyPr/>
          <a:lstStyle>
            <a:lvl1pPr algn="l">
              <a:defRPr b="1">
                <a:solidFill>
                  <a:schemeClr val="tx1"/>
                </a:solidFill>
              </a:defRPr>
            </a:lvl1pPr>
          </a:lstStyle>
          <a:p>
            <a:r>
              <a:rPr lang="en-US" dirty="0"/>
              <a:t>Click to edit Master title style</a:t>
            </a:r>
          </a:p>
        </p:txBody>
      </p:sp>
      <p:sp>
        <p:nvSpPr>
          <p:cNvPr id="3" name="Content Placeholder 2"/>
          <p:cNvSpPr>
            <a:spLocks noGrp="1"/>
          </p:cNvSpPr>
          <p:nvPr>
            <p:ph idx="1"/>
          </p:nvPr>
        </p:nvSpPr>
        <p:spPr/>
        <p:txBody>
          <a:bodyPr/>
          <a:lstStyle>
            <a:lvl1pPr>
              <a:buFont typeface="Wingdings" pitchFamily="2" charset="2"/>
              <a:buChar char="§"/>
              <a:defRPr sz="2800"/>
            </a:lvl1pPr>
            <a:lvl2pPr>
              <a:buFont typeface="Wingdings" pitchFamily="2" charset="2"/>
              <a:buChar char="§"/>
              <a:defRPr sz="2400"/>
            </a:lvl2pPr>
            <a:lvl3pPr>
              <a:buFont typeface="Wingdings" pitchFamily="2" charset="2"/>
              <a:buChar char="§"/>
              <a:defRPr sz="2000"/>
            </a:lvl3pPr>
            <a:lvl4pPr>
              <a:buFont typeface="Wingdings" pitchFamily="2" charset="2"/>
              <a:buChar char="§"/>
              <a:defRPr sz="1800"/>
            </a:lvl4pPr>
            <a:lvl5pPr>
              <a:buFont typeface="Wingdings" pitchFamily="2" charset="2"/>
              <a:buChar cha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Footer Placeholder 4"/>
          <p:cNvSpPr>
            <a:spLocks noGrp="1"/>
          </p:cNvSpPr>
          <p:nvPr>
            <p:ph type="ftr" sz="quarter" idx="10"/>
          </p:nvPr>
        </p:nvSpPr>
        <p:spPr>
          <a:xfrm>
            <a:off x="1320800" y="6356351"/>
            <a:ext cx="6604000" cy="365125"/>
          </a:xfrm>
        </p:spPr>
        <p:txBody>
          <a:bodyPr/>
          <a:lstStyle>
            <a:lvl1pPr>
              <a:defRPr sz="1000" dirty="0" smtClean="0"/>
            </a:lvl1pPr>
          </a:lstStyle>
          <a:p>
            <a:pPr>
              <a:defRPr/>
            </a:pPr>
            <a:r>
              <a:rPr lang="en-US"/>
              <a:t>2015 IBC Significant Changes</a:t>
            </a:r>
          </a:p>
        </p:txBody>
      </p:sp>
      <p:sp>
        <p:nvSpPr>
          <p:cNvPr id="8" name="Slide Number Placeholder 5"/>
          <p:cNvSpPr>
            <a:spLocks noGrp="1"/>
          </p:cNvSpPr>
          <p:nvPr>
            <p:ph type="sldNum" sz="quarter" idx="11"/>
          </p:nvPr>
        </p:nvSpPr>
        <p:spPr/>
        <p:txBody>
          <a:bodyPr/>
          <a:lstStyle>
            <a:lvl1pPr>
              <a:defRPr sz="1000" smtClean="0"/>
            </a:lvl1pPr>
          </a:lstStyle>
          <a:p>
            <a:pPr>
              <a:defRPr/>
            </a:pPr>
            <a:fld id="{2C543F9B-D18C-4382-B79F-E6EA160C74A3}" type="slidenum">
              <a:rPr lang="en-US"/>
              <a:pPr>
                <a:defRPr/>
              </a:pPr>
              <a:t>‹#›</a:t>
            </a:fld>
            <a:endParaRPr lang="en-US" dirty="0"/>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05172" y="5867761"/>
            <a:ext cx="862787" cy="837476"/>
          </a:xfrm>
          <a:prstGeom prst="roundRect">
            <a:avLst>
              <a:gd name="adj" fmla="val 0"/>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2660934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Commentary">
    <p:spTree>
      <p:nvGrpSpPr>
        <p:cNvPr id="1" name=""/>
        <p:cNvGrpSpPr/>
        <p:nvPr/>
      </p:nvGrpSpPr>
      <p:grpSpPr>
        <a:xfrm>
          <a:off x="0" y="0"/>
          <a:ext cx="0" cy="0"/>
          <a:chOff x="0" y="0"/>
          <a:chExt cx="0" cy="0"/>
        </a:xfrm>
      </p:grpSpPr>
      <p:cxnSp>
        <p:nvCxnSpPr>
          <p:cNvPr id="4" name="Straight Connector 3"/>
          <p:cNvCxnSpPr/>
          <p:nvPr userDrawn="1"/>
        </p:nvCxnSpPr>
        <p:spPr>
          <a:xfrm>
            <a:off x="0" y="6248400"/>
            <a:ext cx="12192000" cy="0"/>
          </a:xfrm>
          <a:prstGeom prst="line">
            <a:avLst/>
          </a:prstGeom>
          <a:ln w="76200">
            <a:solidFill>
              <a:schemeClr val="bg2"/>
            </a:solidFill>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6" name="Picture 8" descr="Activity.jpg"/>
          <p:cNvPicPr>
            <a:picLocks noChangeAspect="1"/>
          </p:cNvPicPr>
          <p:nvPr userDrawn="1"/>
        </p:nvPicPr>
        <p:blipFill>
          <a:blip r:embed="rId2" cstate="print"/>
          <a:stretch>
            <a:fillRect/>
          </a:stretch>
        </p:blipFill>
        <p:spPr bwMode="auto">
          <a:xfrm>
            <a:off x="171451" y="152400"/>
            <a:ext cx="1758949" cy="1455682"/>
          </a:xfrm>
          <a:prstGeom prst="rect">
            <a:avLst/>
          </a:prstGeom>
          <a:noFill/>
          <a:ln w="9525">
            <a:noFill/>
            <a:miter lim="800000"/>
            <a:headEnd/>
            <a:tailEnd/>
          </a:ln>
        </p:spPr>
      </p:pic>
      <p:sp>
        <p:nvSpPr>
          <p:cNvPr id="2" name="Title 1"/>
          <p:cNvSpPr>
            <a:spLocks noGrp="1"/>
          </p:cNvSpPr>
          <p:nvPr>
            <p:ph type="title"/>
          </p:nvPr>
        </p:nvSpPr>
        <p:spPr>
          <a:xfrm>
            <a:off x="2235200" y="274638"/>
            <a:ext cx="9347200" cy="1143000"/>
          </a:xfrm>
          <a:effectLst>
            <a:outerShdw blurRad="50800" dist="38100" dir="2700000" algn="tl" rotWithShape="0">
              <a:prstClr val="black">
                <a:alpha val="40000"/>
              </a:prstClr>
            </a:outerShdw>
          </a:effectLst>
        </p:spPr>
        <p:txBody>
          <a:bodyPr/>
          <a:lstStyle>
            <a:lvl1pPr algn="l">
              <a:defRPr b="1">
                <a:solidFill>
                  <a:schemeClr val="tx1"/>
                </a:solidFill>
              </a:defRPr>
            </a:lvl1pPr>
          </a:lstStyle>
          <a:p>
            <a:r>
              <a:rPr lang="en-US" dirty="0"/>
              <a:t>Click to edit Master title style</a:t>
            </a:r>
          </a:p>
        </p:txBody>
      </p:sp>
      <p:sp>
        <p:nvSpPr>
          <p:cNvPr id="3" name="Content Placeholder 2"/>
          <p:cNvSpPr>
            <a:spLocks noGrp="1"/>
          </p:cNvSpPr>
          <p:nvPr>
            <p:ph idx="1"/>
          </p:nvPr>
        </p:nvSpPr>
        <p:spPr/>
        <p:txBody>
          <a:bodyPr/>
          <a:lstStyle>
            <a:lvl1pPr>
              <a:buFont typeface="Wingdings" pitchFamily="2" charset="2"/>
              <a:buChar char="§"/>
              <a:defRPr sz="2800"/>
            </a:lvl1pPr>
            <a:lvl2pPr>
              <a:buFont typeface="Wingdings" pitchFamily="2" charset="2"/>
              <a:buChar char="§"/>
              <a:defRPr sz="2400"/>
            </a:lvl2pPr>
            <a:lvl3pPr>
              <a:buFont typeface="Wingdings" pitchFamily="2" charset="2"/>
              <a:buChar char="§"/>
              <a:defRPr sz="2000"/>
            </a:lvl3pPr>
            <a:lvl4pPr>
              <a:buFont typeface="Wingdings" pitchFamily="2" charset="2"/>
              <a:buChar char="§"/>
              <a:defRPr sz="1800"/>
            </a:lvl4pPr>
            <a:lvl5pPr>
              <a:buFont typeface="Wingdings" pitchFamily="2" charset="2"/>
              <a:buChar cha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Footer Placeholder 4"/>
          <p:cNvSpPr>
            <a:spLocks noGrp="1"/>
          </p:cNvSpPr>
          <p:nvPr>
            <p:ph type="ftr" sz="quarter" idx="10"/>
          </p:nvPr>
        </p:nvSpPr>
        <p:spPr>
          <a:xfrm>
            <a:off x="1320800" y="6356351"/>
            <a:ext cx="6604000" cy="365125"/>
          </a:xfrm>
        </p:spPr>
        <p:txBody>
          <a:bodyPr/>
          <a:lstStyle>
            <a:lvl1pPr>
              <a:defRPr sz="1000" dirty="0" smtClean="0"/>
            </a:lvl1pPr>
          </a:lstStyle>
          <a:p>
            <a:pPr>
              <a:defRPr/>
            </a:pPr>
            <a:r>
              <a:rPr lang="en-US"/>
              <a:t>2015 IBC Significant Changes</a:t>
            </a:r>
          </a:p>
        </p:txBody>
      </p:sp>
      <p:sp>
        <p:nvSpPr>
          <p:cNvPr id="8" name="Slide Number Placeholder 5"/>
          <p:cNvSpPr>
            <a:spLocks noGrp="1"/>
          </p:cNvSpPr>
          <p:nvPr>
            <p:ph type="sldNum" sz="quarter" idx="11"/>
          </p:nvPr>
        </p:nvSpPr>
        <p:spPr/>
        <p:txBody>
          <a:bodyPr/>
          <a:lstStyle>
            <a:lvl1pPr>
              <a:defRPr sz="1000" smtClean="0"/>
            </a:lvl1pPr>
          </a:lstStyle>
          <a:p>
            <a:pPr>
              <a:defRPr/>
            </a:pPr>
            <a:fld id="{2C543F9B-D18C-4382-B79F-E6EA160C74A3}" type="slidenum">
              <a:rPr lang="en-US"/>
              <a:pPr>
                <a:defRPr/>
              </a:pPr>
              <a:t>‹#›</a:t>
            </a:fld>
            <a:endParaRPr lang="en-US" dirty="0"/>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05172" y="5867761"/>
            <a:ext cx="862787" cy="837476"/>
          </a:xfrm>
          <a:prstGeom prst="roundRect">
            <a:avLst>
              <a:gd name="adj" fmla="val 0"/>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397024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Final Reflection">
    <p:spTree>
      <p:nvGrpSpPr>
        <p:cNvPr id="1" name=""/>
        <p:cNvGrpSpPr/>
        <p:nvPr/>
      </p:nvGrpSpPr>
      <p:grpSpPr>
        <a:xfrm>
          <a:off x="0" y="0"/>
          <a:ext cx="0" cy="0"/>
          <a:chOff x="0" y="0"/>
          <a:chExt cx="0" cy="0"/>
        </a:xfrm>
      </p:grpSpPr>
      <p:cxnSp>
        <p:nvCxnSpPr>
          <p:cNvPr id="4" name="Straight Connector 3"/>
          <p:cNvCxnSpPr/>
          <p:nvPr userDrawn="1"/>
        </p:nvCxnSpPr>
        <p:spPr>
          <a:xfrm>
            <a:off x="0" y="6248400"/>
            <a:ext cx="12192000" cy="0"/>
          </a:xfrm>
          <a:prstGeom prst="line">
            <a:avLst/>
          </a:prstGeom>
          <a:ln w="76200">
            <a:solidFill>
              <a:schemeClr val="bg2"/>
            </a:solidFill>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6" name="Picture 8" descr="Activity.jpg"/>
          <p:cNvPicPr>
            <a:picLocks noChangeAspect="1"/>
          </p:cNvPicPr>
          <p:nvPr userDrawn="1"/>
        </p:nvPicPr>
        <p:blipFill>
          <a:blip r:embed="rId2" cstate="print"/>
          <a:stretch>
            <a:fillRect/>
          </a:stretch>
        </p:blipFill>
        <p:spPr bwMode="auto">
          <a:xfrm>
            <a:off x="0" y="76200"/>
            <a:ext cx="2101851" cy="1576388"/>
          </a:xfrm>
          <a:prstGeom prst="rect">
            <a:avLst/>
          </a:prstGeom>
          <a:noFill/>
          <a:ln w="9525">
            <a:noFill/>
            <a:miter lim="800000"/>
            <a:headEnd/>
            <a:tailEnd/>
          </a:ln>
        </p:spPr>
      </p:pic>
      <p:sp>
        <p:nvSpPr>
          <p:cNvPr id="2" name="Title 1"/>
          <p:cNvSpPr>
            <a:spLocks noGrp="1"/>
          </p:cNvSpPr>
          <p:nvPr>
            <p:ph type="title"/>
          </p:nvPr>
        </p:nvSpPr>
        <p:spPr>
          <a:xfrm>
            <a:off x="2235200" y="274638"/>
            <a:ext cx="9347200" cy="1143000"/>
          </a:xfrm>
          <a:effectLst>
            <a:outerShdw blurRad="50800" dist="38100" dir="2700000" algn="tl" rotWithShape="0">
              <a:prstClr val="black">
                <a:alpha val="40000"/>
              </a:prstClr>
            </a:outerShdw>
          </a:effectLst>
        </p:spPr>
        <p:txBody>
          <a:bodyPr/>
          <a:lstStyle>
            <a:lvl1pPr algn="l">
              <a:defRPr b="1">
                <a:solidFill>
                  <a:schemeClr val="tx1"/>
                </a:solidFill>
              </a:defRPr>
            </a:lvl1pPr>
          </a:lstStyle>
          <a:p>
            <a:r>
              <a:rPr lang="en-US" dirty="0"/>
              <a:t>Click to edit Master title style</a:t>
            </a:r>
          </a:p>
        </p:txBody>
      </p:sp>
      <p:sp>
        <p:nvSpPr>
          <p:cNvPr id="3" name="Content Placeholder 2"/>
          <p:cNvSpPr>
            <a:spLocks noGrp="1"/>
          </p:cNvSpPr>
          <p:nvPr>
            <p:ph idx="1"/>
          </p:nvPr>
        </p:nvSpPr>
        <p:spPr/>
        <p:txBody>
          <a:bodyPr/>
          <a:lstStyle>
            <a:lvl1pPr>
              <a:buFont typeface="Wingdings" pitchFamily="2" charset="2"/>
              <a:buChar char="§"/>
              <a:defRPr sz="2800"/>
            </a:lvl1pPr>
            <a:lvl2pPr>
              <a:buFont typeface="Wingdings" pitchFamily="2" charset="2"/>
              <a:buChar char="§"/>
              <a:defRPr sz="2400"/>
            </a:lvl2pPr>
            <a:lvl3pPr>
              <a:buFont typeface="Wingdings" pitchFamily="2" charset="2"/>
              <a:buChar char="§"/>
              <a:defRPr sz="2000"/>
            </a:lvl3pPr>
            <a:lvl4pPr>
              <a:buFont typeface="Wingdings" pitchFamily="2" charset="2"/>
              <a:buChar char="§"/>
              <a:defRPr sz="1800"/>
            </a:lvl4pPr>
            <a:lvl5pPr>
              <a:buFont typeface="Wingdings" pitchFamily="2" charset="2"/>
              <a:buChar cha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Footer Placeholder 4"/>
          <p:cNvSpPr>
            <a:spLocks noGrp="1"/>
          </p:cNvSpPr>
          <p:nvPr>
            <p:ph type="ftr" sz="quarter" idx="10"/>
          </p:nvPr>
        </p:nvSpPr>
        <p:spPr>
          <a:xfrm>
            <a:off x="1320800" y="6356351"/>
            <a:ext cx="6604000" cy="365125"/>
          </a:xfrm>
        </p:spPr>
        <p:txBody>
          <a:bodyPr/>
          <a:lstStyle>
            <a:lvl1pPr>
              <a:defRPr sz="1000" dirty="0" smtClean="0"/>
            </a:lvl1pPr>
          </a:lstStyle>
          <a:p>
            <a:pPr>
              <a:defRPr/>
            </a:pPr>
            <a:r>
              <a:rPr lang="en-US"/>
              <a:t>2015 IBC Significant Changes</a:t>
            </a:r>
          </a:p>
        </p:txBody>
      </p:sp>
      <p:sp>
        <p:nvSpPr>
          <p:cNvPr id="8" name="Slide Number Placeholder 5"/>
          <p:cNvSpPr>
            <a:spLocks noGrp="1"/>
          </p:cNvSpPr>
          <p:nvPr>
            <p:ph type="sldNum" sz="quarter" idx="11"/>
          </p:nvPr>
        </p:nvSpPr>
        <p:spPr/>
        <p:txBody>
          <a:bodyPr/>
          <a:lstStyle>
            <a:lvl1pPr>
              <a:defRPr sz="1000" smtClean="0"/>
            </a:lvl1pPr>
          </a:lstStyle>
          <a:p>
            <a:pPr>
              <a:defRPr/>
            </a:pPr>
            <a:fld id="{2C543F9B-D18C-4382-B79F-E6EA160C74A3}" type="slidenum">
              <a:rPr lang="en-US"/>
              <a:pPr>
                <a:defRPr/>
              </a:pPr>
              <a:t>‹#›</a:t>
            </a:fld>
            <a:endParaRPr lang="en-US" dirty="0"/>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05172" y="5867761"/>
            <a:ext cx="862787" cy="837476"/>
          </a:xfrm>
          <a:prstGeom prst="roundRect">
            <a:avLst>
              <a:gd name="adj" fmla="val 0"/>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8308742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Example">
    <p:spTree>
      <p:nvGrpSpPr>
        <p:cNvPr id="1" name=""/>
        <p:cNvGrpSpPr/>
        <p:nvPr/>
      </p:nvGrpSpPr>
      <p:grpSpPr>
        <a:xfrm>
          <a:off x="0" y="0"/>
          <a:ext cx="0" cy="0"/>
          <a:chOff x="0" y="0"/>
          <a:chExt cx="0" cy="0"/>
        </a:xfrm>
      </p:grpSpPr>
      <p:cxnSp>
        <p:nvCxnSpPr>
          <p:cNvPr id="4" name="Straight Connector 3"/>
          <p:cNvCxnSpPr/>
          <p:nvPr userDrawn="1"/>
        </p:nvCxnSpPr>
        <p:spPr>
          <a:xfrm>
            <a:off x="0" y="6248400"/>
            <a:ext cx="12192000" cy="0"/>
          </a:xfrm>
          <a:prstGeom prst="line">
            <a:avLst/>
          </a:prstGeom>
          <a:ln w="76200">
            <a:solidFill>
              <a:schemeClr val="bg2"/>
            </a:solidFill>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6" name="Picture 8" descr="Activity.jpg"/>
          <p:cNvPicPr>
            <a:picLocks noChangeAspect="1"/>
          </p:cNvPicPr>
          <p:nvPr userDrawn="1"/>
        </p:nvPicPr>
        <p:blipFill>
          <a:blip r:embed="rId2" cstate="print"/>
          <a:stretch>
            <a:fillRect/>
          </a:stretch>
        </p:blipFill>
        <p:spPr bwMode="auto">
          <a:xfrm>
            <a:off x="0" y="42762"/>
            <a:ext cx="2101851" cy="1688322"/>
          </a:xfrm>
          <a:prstGeom prst="rect">
            <a:avLst/>
          </a:prstGeom>
          <a:noFill/>
          <a:ln w="9525">
            <a:noFill/>
            <a:miter lim="800000"/>
            <a:headEnd/>
            <a:tailEnd/>
          </a:ln>
        </p:spPr>
      </p:pic>
      <p:sp>
        <p:nvSpPr>
          <p:cNvPr id="2" name="Title 1"/>
          <p:cNvSpPr>
            <a:spLocks noGrp="1"/>
          </p:cNvSpPr>
          <p:nvPr>
            <p:ph type="title"/>
          </p:nvPr>
        </p:nvSpPr>
        <p:spPr>
          <a:xfrm>
            <a:off x="2235200" y="274638"/>
            <a:ext cx="9347200" cy="1143000"/>
          </a:xfrm>
          <a:effectLst>
            <a:outerShdw blurRad="50800" dist="38100" dir="2700000" algn="tl" rotWithShape="0">
              <a:prstClr val="black">
                <a:alpha val="40000"/>
              </a:prstClr>
            </a:outerShdw>
          </a:effectLst>
        </p:spPr>
        <p:txBody>
          <a:bodyPr/>
          <a:lstStyle>
            <a:lvl1pPr algn="l">
              <a:defRPr b="1">
                <a:solidFill>
                  <a:schemeClr val="tx1"/>
                </a:solidFill>
              </a:defRPr>
            </a:lvl1pPr>
          </a:lstStyle>
          <a:p>
            <a:r>
              <a:rPr lang="en-US" dirty="0"/>
              <a:t>Click to edit Master title style</a:t>
            </a:r>
          </a:p>
        </p:txBody>
      </p:sp>
      <p:sp>
        <p:nvSpPr>
          <p:cNvPr id="3" name="Content Placeholder 2"/>
          <p:cNvSpPr>
            <a:spLocks noGrp="1"/>
          </p:cNvSpPr>
          <p:nvPr>
            <p:ph idx="1"/>
          </p:nvPr>
        </p:nvSpPr>
        <p:spPr/>
        <p:txBody>
          <a:bodyPr/>
          <a:lstStyle>
            <a:lvl1pPr>
              <a:buFont typeface="Wingdings" pitchFamily="2" charset="2"/>
              <a:buChar char="§"/>
              <a:defRPr sz="2800"/>
            </a:lvl1pPr>
            <a:lvl2pPr>
              <a:buFont typeface="Wingdings" pitchFamily="2" charset="2"/>
              <a:buChar char="§"/>
              <a:defRPr sz="2400"/>
            </a:lvl2pPr>
            <a:lvl3pPr>
              <a:buFont typeface="Wingdings" pitchFamily="2" charset="2"/>
              <a:buChar char="§"/>
              <a:defRPr sz="2000"/>
            </a:lvl3pPr>
            <a:lvl4pPr>
              <a:buFont typeface="Wingdings" pitchFamily="2" charset="2"/>
              <a:buChar char="§"/>
              <a:defRPr sz="1800"/>
            </a:lvl4pPr>
            <a:lvl5pPr>
              <a:buFont typeface="Wingdings" pitchFamily="2" charset="2"/>
              <a:buChar cha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Footer Placeholder 4"/>
          <p:cNvSpPr>
            <a:spLocks noGrp="1"/>
          </p:cNvSpPr>
          <p:nvPr>
            <p:ph type="ftr" sz="quarter" idx="10"/>
          </p:nvPr>
        </p:nvSpPr>
        <p:spPr>
          <a:xfrm>
            <a:off x="1320800" y="6356351"/>
            <a:ext cx="6604000" cy="365125"/>
          </a:xfrm>
        </p:spPr>
        <p:txBody>
          <a:bodyPr/>
          <a:lstStyle>
            <a:lvl1pPr>
              <a:defRPr sz="1000" dirty="0" smtClean="0"/>
            </a:lvl1pPr>
          </a:lstStyle>
          <a:p>
            <a:pPr>
              <a:defRPr/>
            </a:pPr>
            <a:r>
              <a:rPr lang="en-US"/>
              <a:t>2015 IBC Significant Changes</a:t>
            </a:r>
          </a:p>
        </p:txBody>
      </p:sp>
      <p:sp>
        <p:nvSpPr>
          <p:cNvPr id="8" name="Slide Number Placeholder 5"/>
          <p:cNvSpPr>
            <a:spLocks noGrp="1"/>
          </p:cNvSpPr>
          <p:nvPr>
            <p:ph type="sldNum" sz="quarter" idx="11"/>
          </p:nvPr>
        </p:nvSpPr>
        <p:spPr/>
        <p:txBody>
          <a:bodyPr/>
          <a:lstStyle>
            <a:lvl1pPr>
              <a:defRPr sz="1000" smtClean="0"/>
            </a:lvl1pPr>
          </a:lstStyle>
          <a:p>
            <a:pPr>
              <a:defRPr/>
            </a:pPr>
            <a:fld id="{2C543F9B-D18C-4382-B79F-E6EA160C74A3}" type="slidenum">
              <a:rPr lang="en-US"/>
              <a:pPr>
                <a:defRPr/>
              </a:pPr>
              <a:t>‹#›</a:t>
            </a:fld>
            <a:endParaRPr lang="en-US" dirty="0"/>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05172" y="5867761"/>
            <a:ext cx="862787" cy="837476"/>
          </a:xfrm>
          <a:prstGeom prst="roundRect">
            <a:avLst>
              <a:gd name="adj" fmla="val 0"/>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0053430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Key Learning">
    <p:spTree>
      <p:nvGrpSpPr>
        <p:cNvPr id="1" name=""/>
        <p:cNvGrpSpPr/>
        <p:nvPr/>
      </p:nvGrpSpPr>
      <p:grpSpPr>
        <a:xfrm>
          <a:off x="0" y="0"/>
          <a:ext cx="0" cy="0"/>
          <a:chOff x="0" y="0"/>
          <a:chExt cx="0" cy="0"/>
        </a:xfrm>
      </p:grpSpPr>
      <p:cxnSp>
        <p:nvCxnSpPr>
          <p:cNvPr id="4" name="Straight Connector 3"/>
          <p:cNvCxnSpPr/>
          <p:nvPr userDrawn="1"/>
        </p:nvCxnSpPr>
        <p:spPr>
          <a:xfrm>
            <a:off x="0" y="6248400"/>
            <a:ext cx="12192000" cy="0"/>
          </a:xfrm>
          <a:prstGeom prst="line">
            <a:avLst/>
          </a:prstGeom>
          <a:ln w="76200">
            <a:solidFill>
              <a:schemeClr val="bg2"/>
            </a:solidFill>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6" name="Picture 8" descr="Activity.jpg"/>
          <p:cNvPicPr>
            <a:picLocks noChangeAspect="1"/>
          </p:cNvPicPr>
          <p:nvPr userDrawn="1"/>
        </p:nvPicPr>
        <p:blipFill>
          <a:blip r:embed="rId2" cstate="print"/>
          <a:stretch>
            <a:fillRect/>
          </a:stretch>
        </p:blipFill>
        <p:spPr bwMode="auto">
          <a:xfrm>
            <a:off x="101600" y="109368"/>
            <a:ext cx="1832512" cy="1578684"/>
          </a:xfrm>
          <a:prstGeom prst="rect">
            <a:avLst/>
          </a:prstGeom>
          <a:noFill/>
          <a:ln w="9525">
            <a:noFill/>
            <a:miter lim="800000"/>
            <a:headEnd/>
            <a:tailEnd/>
          </a:ln>
        </p:spPr>
      </p:pic>
      <p:sp>
        <p:nvSpPr>
          <p:cNvPr id="2" name="Title 1"/>
          <p:cNvSpPr>
            <a:spLocks noGrp="1"/>
          </p:cNvSpPr>
          <p:nvPr>
            <p:ph type="title"/>
          </p:nvPr>
        </p:nvSpPr>
        <p:spPr>
          <a:xfrm>
            <a:off x="2235200" y="274638"/>
            <a:ext cx="9347200" cy="1143000"/>
          </a:xfrm>
          <a:effectLst>
            <a:outerShdw blurRad="50800" dist="38100" dir="2700000" algn="tl" rotWithShape="0">
              <a:prstClr val="black">
                <a:alpha val="40000"/>
              </a:prstClr>
            </a:outerShdw>
          </a:effectLst>
        </p:spPr>
        <p:txBody>
          <a:bodyPr/>
          <a:lstStyle>
            <a:lvl1pPr algn="l">
              <a:defRPr b="1">
                <a:solidFill>
                  <a:schemeClr val="tx1"/>
                </a:solidFill>
              </a:defRPr>
            </a:lvl1pPr>
          </a:lstStyle>
          <a:p>
            <a:r>
              <a:rPr lang="en-US" dirty="0"/>
              <a:t>Click to edit Master title style</a:t>
            </a:r>
          </a:p>
        </p:txBody>
      </p:sp>
      <p:sp>
        <p:nvSpPr>
          <p:cNvPr id="3" name="Content Placeholder 2"/>
          <p:cNvSpPr>
            <a:spLocks noGrp="1"/>
          </p:cNvSpPr>
          <p:nvPr>
            <p:ph idx="1"/>
          </p:nvPr>
        </p:nvSpPr>
        <p:spPr/>
        <p:txBody>
          <a:bodyPr/>
          <a:lstStyle>
            <a:lvl1pPr>
              <a:buFont typeface="Wingdings" pitchFamily="2" charset="2"/>
              <a:buChar char="§"/>
              <a:defRPr sz="2800"/>
            </a:lvl1pPr>
            <a:lvl2pPr>
              <a:buFont typeface="Wingdings" pitchFamily="2" charset="2"/>
              <a:buChar char="§"/>
              <a:defRPr sz="2400"/>
            </a:lvl2pPr>
            <a:lvl3pPr>
              <a:buFont typeface="Wingdings" pitchFamily="2" charset="2"/>
              <a:buChar char="§"/>
              <a:defRPr sz="2000"/>
            </a:lvl3pPr>
            <a:lvl4pPr>
              <a:buFont typeface="Wingdings" pitchFamily="2" charset="2"/>
              <a:buChar char="§"/>
              <a:defRPr sz="1800"/>
            </a:lvl4pPr>
            <a:lvl5pPr>
              <a:buFont typeface="Wingdings" pitchFamily="2" charset="2"/>
              <a:buChar cha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Footer Placeholder 4"/>
          <p:cNvSpPr>
            <a:spLocks noGrp="1"/>
          </p:cNvSpPr>
          <p:nvPr>
            <p:ph type="ftr" sz="quarter" idx="10"/>
          </p:nvPr>
        </p:nvSpPr>
        <p:spPr>
          <a:xfrm>
            <a:off x="1320800" y="6356351"/>
            <a:ext cx="6604000" cy="365125"/>
          </a:xfrm>
        </p:spPr>
        <p:txBody>
          <a:bodyPr/>
          <a:lstStyle>
            <a:lvl1pPr>
              <a:defRPr sz="1000" dirty="0" smtClean="0"/>
            </a:lvl1pPr>
          </a:lstStyle>
          <a:p>
            <a:pPr>
              <a:defRPr/>
            </a:pPr>
            <a:r>
              <a:rPr lang="en-US"/>
              <a:t>2015 IBC Significant Changes</a:t>
            </a:r>
          </a:p>
        </p:txBody>
      </p:sp>
      <p:sp>
        <p:nvSpPr>
          <p:cNvPr id="8" name="Slide Number Placeholder 5"/>
          <p:cNvSpPr>
            <a:spLocks noGrp="1"/>
          </p:cNvSpPr>
          <p:nvPr>
            <p:ph type="sldNum" sz="quarter" idx="11"/>
          </p:nvPr>
        </p:nvSpPr>
        <p:spPr/>
        <p:txBody>
          <a:bodyPr/>
          <a:lstStyle>
            <a:lvl1pPr>
              <a:defRPr sz="1000" smtClean="0"/>
            </a:lvl1pPr>
          </a:lstStyle>
          <a:p>
            <a:pPr>
              <a:defRPr/>
            </a:pPr>
            <a:fld id="{2C543F9B-D18C-4382-B79F-E6EA160C74A3}" type="slidenum">
              <a:rPr lang="en-US"/>
              <a:pPr>
                <a:defRPr/>
              </a:pPr>
              <a:t>‹#›</a:t>
            </a:fld>
            <a:endParaRPr lang="en-US" dirty="0"/>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05172" y="5867761"/>
            <a:ext cx="862787" cy="837476"/>
          </a:xfrm>
          <a:prstGeom prst="roundRect">
            <a:avLst>
              <a:gd name="adj" fmla="val 0"/>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9093691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2.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4000">
              <a:schemeClr val="bg1">
                <a:alpha val="0"/>
              </a:schemeClr>
            </a:gs>
            <a:gs pos="0">
              <a:srgbClr val="0062AC"/>
            </a:gs>
            <a:gs pos="97000">
              <a:schemeClr val="bg1"/>
            </a:gs>
            <a:gs pos="100000">
              <a:srgbClr val="005DA2"/>
            </a:gs>
          </a:gsLst>
          <a:lin ang="162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a:effectLst>
            <a:outerShdw blurRad="38100" dist="38100" dir="2700000" algn="tl" rotWithShape="0">
              <a:prstClr val="black">
                <a:alpha val="35000"/>
              </a:prstClr>
            </a:outerShdw>
          </a:effectLst>
        </p:spPr>
        <p:txBody>
          <a:bodyPr vert="horz" lIns="91440" tIns="45720" rIns="91440" bIns="45720" rtlCol="0" anchor="ctr">
            <a:normAutofit/>
          </a:bodyPr>
          <a:lstStyle/>
          <a:p>
            <a:r>
              <a:rPr lang="en-US" dirty="0"/>
              <a:t>Click to edit Master title style</a:t>
            </a:r>
          </a:p>
        </p:txBody>
      </p:sp>
      <p:sp>
        <p:nvSpPr>
          <p:cNvPr id="1027" name="Text Placeholder 2"/>
          <p:cNvSpPr>
            <a:spLocks noGrp="1"/>
          </p:cNvSpPr>
          <p:nvPr>
            <p:ph type="body" idx="1"/>
          </p:nvPr>
        </p:nvSpPr>
        <p:spPr bwMode="auto">
          <a:xfrm>
            <a:off x="609600" y="1447800"/>
            <a:ext cx="10972800" cy="480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fontAlgn="auto">
              <a:spcBef>
                <a:spcPts val="0"/>
              </a:spcBef>
              <a:spcAft>
                <a:spcPts val="0"/>
              </a:spcAft>
              <a:defRPr sz="1000" smtClean="0">
                <a:solidFill>
                  <a:schemeClr val="tx1"/>
                </a:solidFill>
                <a:latin typeface="+mn-lt"/>
                <a:cs typeface="+mn-cs"/>
              </a:defRPr>
            </a:lvl1pPr>
          </a:lstStyle>
          <a:p>
            <a:pPr>
              <a:defRPr/>
            </a:pPr>
            <a:fld id="{455FB14D-368A-437A-99F1-9AF928F1B45F}" type="slidenum">
              <a:rPr lang="en-US" smtClean="0"/>
              <a:pPr>
                <a:defRPr/>
              </a:pPr>
              <a:t>‹#›</a:t>
            </a:fld>
            <a:endParaRPr lang="en-US" dirty="0"/>
          </a:p>
        </p:txBody>
      </p:sp>
      <p:sp>
        <p:nvSpPr>
          <p:cNvPr id="5" name="Footer Placeholder 4"/>
          <p:cNvSpPr>
            <a:spLocks noGrp="1"/>
          </p:cNvSpPr>
          <p:nvPr>
            <p:ph type="ftr" sz="quarter" idx="3"/>
          </p:nvPr>
        </p:nvSpPr>
        <p:spPr>
          <a:xfrm>
            <a:off x="1422400" y="6356351"/>
            <a:ext cx="66040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solidFill>
                <a:latin typeface="+mn-lt"/>
                <a:cs typeface="+mn-cs"/>
              </a:defRPr>
            </a:lvl1pPr>
          </a:lstStyle>
          <a:p>
            <a:pPr>
              <a:defRPr/>
            </a:pPr>
            <a:r>
              <a:rPr lang="en-US"/>
              <a:t>2015 IBC Significant Changes</a:t>
            </a:r>
            <a:endParaRPr lang="en-US" dirty="0"/>
          </a:p>
        </p:txBody>
      </p:sp>
    </p:spTree>
    <p:extLst>
      <p:ext uri="{BB962C8B-B14F-4D97-AF65-F5344CB8AC3E}">
        <p14:creationId xmlns:p14="http://schemas.microsoft.com/office/powerpoint/2010/main" val="166116859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Lst>
  <p:hf hdr="0" dt="0"/>
  <p:txStyles>
    <p:titleStyle>
      <a:lvl1pPr algn="l" rtl="0" fontAlgn="base">
        <a:spcBef>
          <a:spcPct val="0"/>
        </a:spcBef>
        <a:spcAft>
          <a:spcPct val="0"/>
        </a:spcAft>
        <a:defRPr sz="4400" b="1" kern="1200">
          <a:solidFill>
            <a:schemeClr val="tx1"/>
          </a:solidFill>
          <a:latin typeface="+mj-lt"/>
          <a:ea typeface="+mj-ea"/>
          <a:cs typeface="+mj-cs"/>
        </a:defRPr>
      </a:lvl1pPr>
      <a:lvl2pPr algn="l" rtl="0" fontAlgn="base">
        <a:spcBef>
          <a:spcPct val="0"/>
        </a:spcBef>
        <a:spcAft>
          <a:spcPct val="0"/>
        </a:spcAft>
        <a:defRPr sz="4400" b="1">
          <a:solidFill>
            <a:schemeClr val="bg2"/>
          </a:solidFill>
          <a:latin typeface="Arial" charset="0"/>
        </a:defRPr>
      </a:lvl2pPr>
      <a:lvl3pPr algn="l" rtl="0" fontAlgn="base">
        <a:spcBef>
          <a:spcPct val="0"/>
        </a:spcBef>
        <a:spcAft>
          <a:spcPct val="0"/>
        </a:spcAft>
        <a:defRPr sz="4400" b="1">
          <a:solidFill>
            <a:schemeClr val="bg2"/>
          </a:solidFill>
          <a:latin typeface="Arial" charset="0"/>
        </a:defRPr>
      </a:lvl3pPr>
      <a:lvl4pPr algn="l" rtl="0" fontAlgn="base">
        <a:spcBef>
          <a:spcPct val="0"/>
        </a:spcBef>
        <a:spcAft>
          <a:spcPct val="0"/>
        </a:spcAft>
        <a:defRPr sz="4400" b="1">
          <a:solidFill>
            <a:schemeClr val="bg2"/>
          </a:solidFill>
          <a:latin typeface="Arial" charset="0"/>
        </a:defRPr>
      </a:lvl4pPr>
      <a:lvl5pPr algn="l" rtl="0" fontAlgn="base">
        <a:spcBef>
          <a:spcPct val="0"/>
        </a:spcBef>
        <a:spcAft>
          <a:spcPct val="0"/>
        </a:spcAft>
        <a:defRPr sz="4400" b="1">
          <a:solidFill>
            <a:schemeClr val="bg2"/>
          </a:solidFill>
          <a:latin typeface="Arial" charset="0"/>
        </a:defRPr>
      </a:lvl5pPr>
      <a:lvl6pPr marL="457200" algn="l" rtl="0" fontAlgn="base">
        <a:spcBef>
          <a:spcPct val="0"/>
        </a:spcBef>
        <a:spcAft>
          <a:spcPct val="0"/>
        </a:spcAft>
        <a:defRPr sz="4400" b="1">
          <a:solidFill>
            <a:schemeClr val="bg2"/>
          </a:solidFill>
          <a:latin typeface="Arial" charset="0"/>
        </a:defRPr>
      </a:lvl6pPr>
      <a:lvl7pPr marL="914400" algn="l" rtl="0" fontAlgn="base">
        <a:spcBef>
          <a:spcPct val="0"/>
        </a:spcBef>
        <a:spcAft>
          <a:spcPct val="0"/>
        </a:spcAft>
        <a:defRPr sz="4400" b="1">
          <a:solidFill>
            <a:schemeClr val="bg2"/>
          </a:solidFill>
          <a:latin typeface="Arial" charset="0"/>
        </a:defRPr>
      </a:lvl7pPr>
      <a:lvl8pPr marL="1371600" algn="l" rtl="0" fontAlgn="base">
        <a:spcBef>
          <a:spcPct val="0"/>
        </a:spcBef>
        <a:spcAft>
          <a:spcPct val="0"/>
        </a:spcAft>
        <a:defRPr sz="4400" b="1">
          <a:solidFill>
            <a:schemeClr val="bg2"/>
          </a:solidFill>
          <a:latin typeface="Arial" charset="0"/>
        </a:defRPr>
      </a:lvl8pPr>
      <a:lvl9pPr marL="1828800" algn="l" rtl="0" fontAlgn="base">
        <a:spcBef>
          <a:spcPct val="0"/>
        </a:spcBef>
        <a:spcAft>
          <a:spcPct val="0"/>
        </a:spcAft>
        <a:defRPr sz="4400" b="1">
          <a:solidFill>
            <a:schemeClr val="bg2"/>
          </a:solidFill>
          <a:latin typeface="Arial" charset="0"/>
        </a:defRPr>
      </a:lvl9pPr>
    </p:titleStyle>
    <p:bodyStyle>
      <a:lvl1pPr marL="342900" indent="-342900" algn="l" rtl="0" fontAlgn="base">
        <a:spcBef>
          <a:spcPct val="20000"/>
        </a:spcBef>
        <a:spcAft>
          <a:spcPct val="0"/>
        </a:spcAft>
        <a:buFont typeface="Wingdings" pitchFamily="2" charset="2"/>
        <a:buChar char="§"/>
        <a:defRPr sz="2800" kern="1200">
          <a:solidFill>
            <a:schemeClr val="tx1"/>
          </a:solidFill>
          <a:latin typeface="+mn-lt"/>
          <a:ea typeface="+mn-ea"/>
          <a:cs typeface="+mn-cs"/>
        </a:defRPr>
      </a:lvl1pPr>
      <a:lvl2pPr marL="742950" indent="-285750" algn="l" rtl="0" fontAlgn="base">
        <a:spcBef>
          <a:spcPct val="20000"/>
        </a:spcBef>
        <a:spcAft>
          <a:spcPct val="0"/>
        </a:spcAft>
        <a:buFont typeface="Wingdings" pitchFamily="2" charset="2"/>
        <a:buChar char="§"/>
        <a:defRPr sz="2400" kern="1200">
          <a:solidFill>
            <a:schemeClr val="tx1"/>
          </a:solidFill>
          <a:latin typeface="+mn-lt"/>
          <a:ea typeface="+mn-ea"/>
          <a:cs typeface="+mn-cs"/>
        </a:defRPr>
      </a:lvl2pPr>
      <a:lvl3pPr marL="1143000" indent="-228600" algn="l" rtl="0" fontAlgn="base">
        <a:spcBef>
          <a:spcPct val="20000"/>
        </a:spcBef>
        <a:spcAft>
          <a:spcPct val="0"/>
        </a:spcAft>
        <a:buFont typeface="Wingdings" pitchFamily="2" charset="2"/>
        <a:buChar char="§"/>
        <a:defRPr sz="2000" kern="1200">
          <a:solidFill>
            <a:schemeClr val="tx1"/>
          </a:solidFill>
          <a:latin typeface="+mn-lt"/>
          <a:ea typeface="+mn-ea"/>
          <a:cs typeface="+mn-cs"/>
        </a:defRPr>
      </a:lvl3pPr>
      <a:lvl4pPr marL="1600200" indent="-228600" algn="l" rtl="0" fontAlgn="base">
        <a:spcBef>
          <a:spcPct val="20000"/>
        </a:spcBef>
        <a:spcAft>
          <a:spcPct val="0"/>
        </a:spcAft>
        <a:buFont typeface="Wingdings" pitchFamily="2" charset="2"/>
        <a:buChar char="§"/>
        <a:defRPr sz="1800" kern="1200">
          <a:solidFill>
            <a:schemeClr val="tx1"/>
          </a:solidFill>
          <a:latin typeface="+mn-lt"/>
          <a:ea typeface="+mn-ea"/>
          <a:cs typeface="+mn-cs"/>
        </a:defRPr>
      </a:lvl4pPr>
      <a:lvl5pPr marL="2057400" indent="-228600" algn="l" rtl="0" fontAlgn="base">
        <a:spcBef>
          <a:spcPct val="20000"/>
        </a:spcBef>
        <a:spcAft>
          <a:spcPct val="0"/>
        </a:spcAft>
        <a:buFont typeface="Wingdings" pitchFamily="2" charset="2"/>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96DFF08F-DC6B-4601-B491-B0F83F6DD2DA}" type="datetimeFigureOut">
              <a:rPr lang="en-US" dirty="0"/>
              <a:pPr/>
              <a:t>3/26/2018</a:t>
            </a:fld>
            <a:endParaRPr lang="en-US" dirty="0"/>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pPr>
              <a:defRPr/>
            </a:pPr>
            <a:r>
              <a:rPr lang="en-US"/>
              <a:t>2015 IBC Significant Changes</a:t>
            </a:r>
            <a:endParaRPr lang="en-US" dirty="0"/>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pPr>
              <a:defRPr/>
            </a:pPr>
            <a:fld id="{455FB14D-368A-437A-99F1-9AF928F1B45F}" type="slidenum">
              <a:rPr lang="en-US" smtClean="0"/>
              <a:pPr>
                <a:defRPr/>
              </a:pPr>
              <a:t>‹#›</a:t>
            </a:fld>
            <a:endParaRPr lang="en-US" dirty="0"/>
          </a:p>
        </p:txBody>
      </p:sp>
    </p:spTree>
    <p:extLst>
      <p:ext uri="{BB962C8B-B14F-4D97-AF65-F5344CB8AC3E}">
        <p14:creationId xmlns:p14="http://schemas.microsoft.com/office/powerpoint/2010/main" val="578521042"/>
      </p:ext>
    </p:extLst>
  </p:cSld>
  <p:clrMap bg1="lt1" tx1="dk1" bg2="lt2" tx2="dk2" accent1="accent1" accent2="accent2" accent3="accent3" accent4="accent4" accent5="accent5" accent6="accent6" hlink="hlink" folHlink="folHlink"/>
  <p:sldLayoutIdLst>
    <p:sldLayoutId id="2147484002" r:id="rId1"/>
    <p:sldLayoutId id="2147484003" r:id="rId2"/>
    <p:sldLayoutId id="2147484004" r:id="rId3"/>
    <p:sldLayoutId id="2147484005" r:id="rId4"/>
    <p:sldLayoutId id="2147484006" r:id="rId5"/>
    <p:sldLayoutId id="2147484007" r:id="rId6"/>
    <p:sldLayoutId id="2147484008" r:id="rId7"/>
    <p:sldLayoutId id="2147484009" r:id="rId8"/>
    <p:sldLayoutId id="2147484010" r:id="rId9"/>
    <p:sldLayoutId id="2147484011" r:id="rId10"/>
    <p:sldLayoutId id="2147484012" r:id="rId11"/>
  </p:sldLayoutIdLst>
  <p:hf hdr="0" dt="0"/>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6.png"/><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9.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2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9.xml"/></Relationships>
</file>

<file path=ppt/slides/_rels/slide2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9.xml"/></Relationships>
</file>

<file path=ppt/slides/_rels/slide2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9.xml"/></Relationships>
</file>

<file path=ppt/slides/_rels/slide2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4.xml"/><Relationship Id="rId1" Type="http://schemas.openxmlformats.org/officeDocument/2006/relationships/slideLayout" Target="../slideLayouts/slideLayout29.xml"/></Relationships>
</file>

<file path=ppt/slides/_rels/slide2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5.xml"/><Relationship Id="rId1" Type="http://schemas.openxmlformats.org/officeDocument/2006/relationships/slideLayout" Target="../slideLayouts/slideLayout2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7.xml"/><Relationship Id="rId1" Type="http://schemas.openxmlformats.org/officeDocument/2006/relationships/slideLayout" Target="../slideLayouts/slideLayout29.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9.xml"/></Relationships>
</file>

<file path=ppt/slides/_rels/slide3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9.xml"/></Relationships>
</file>

<file path=ppt/slides/_rels/slide3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9.xml"/></Relationships>
</file>

<file path=ppt/slides/_rels/slide3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9.xml"/><Relationship Id="rId4" Type="http://schemas.openxmlformats.org/officeDocument/2006/relationships/image" Target="../media/image39.png"/></Relationships>
</file>

<file path=ppt/slides/_rels/slide3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9.xml"/></Relationships>
</file>

<file path=ppt/slides/_rels/slide3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9.xml"/></Relationships>
</file>

<file path=ppt/slides/_rels/slide3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9.xml"/></Relationships>
</file>

<file path=ppt/slides/_rels/slide40.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9.xml"/><Relationship Id="rId1" Type="http://schemas.openxmlformats.org/officeDocument/2006/relationships/slideLayout" Target="../slideLayouts/slideLayout29.xml"/></Relationships>
</file>

<file path=ppt/slides/_rels/slide4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9.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6.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9.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8.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9.xml"/></Relationships>
</file>

<file path=ppt/slides/_rels/slide4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9.xml"/></Relationships>
</file>

<file path=ppt/slides/_rels/slide50.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9.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52.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9.xml"/></Relationships>
</file>

<file path=ppt/slides/_rels/slide53.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9.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56.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9.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9.xml"/></Relationships>
</file>

<file path=ppt/slides/_rels/slide5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1.xml"/><Relationship Id="rId1" Type="http://schemas.openxmlformats.org/officeDocument/2006/relationships/slideLayout" Target="../slideLayouts/slideLayout29.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9.xml"/></Relationships>
</file>

<file path=ppt/slides/_rels/slide60.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3.xml"/><Relationship Id="rId1" Type="http://schemas.openxmlformats.org/officeDocument/2006/relationships/slideLayout" Target="../slideLayouts/slideLayout29.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9.xml"/></Relationships>
</file>

<file path=ppt/slides/_rels/slide62.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25.xml"/><Relationship Id="rId1" Type="http://schemas.openxmlformats.org/officeDocument/2006/relationships/slideLayout" Target="../slideLayouts/slideLayout29.xml"/></Relationships>
</file>

<file path=ppt/slides/_rels/slide63.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26.xml"/><Relationship Id="rId1" Type="http://schemas.openxmlformats.org/officeDocument/2006/relationships/slideLayout" Target="../slideLayouts/slideLayout29.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9.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9.xml"/></Relationships>
</file>

<file path=ppt/slides/_rels/slide66.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29.xml"/><Relationship Id="rId1" Type="http://schemas.openxmlformats.org/officeDocument/2006/relationships/slideLayout" Target="../slideLayouts/slideLayout29.xml"/></Relationships>
</file>

<file path=ppt/slides/_rels/slide67.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30.xml"/><Relationship Id="rId1" Type="http://schemas.openxmlformats.org/officeDocument/2006/relationships/slideLayout" Target="../slideLayouts/slideLayout29.xml"/></Relationships>
</file>

<file path=ppt/slides/_rels/slide68.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31.xml"/><Relationship Id="rId1" Type="http://schemas.openxmlformats.org/officeDocument/2006/relationships/slideLayout" Target="../slideLayouts/slideLayout29.xml"/></Relationships>
</file>

<file path=ppt/slides/_rels/slide69.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32.xml"/><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73.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7.xml"/></Relationships>
</file>

<file path=ppt/slides/_rels/slide74.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27.xml"/></Relationships>
</file>

<file path=ppt/slides/_rels/slide75.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27.xml"/></Relationships>
</file>

<file path=ppt/slides/_rels/slide76.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7.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7.xml"/></Relationships>
</file>

<file path=ppt/slides/_rels/slide78.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35.xml"/><Relationship Id="rId1" Type="http://schemas.openxmlformats.org/officeDocument/2006/relationships/slideLayout" Target="../slideLayouts/slideLayout27.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9.xml"/></Relationships>
</file>

<file path=ppt/slides/_rels/slide80.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37.xml"/><Relationship Id="rId1" Type="http://schemas.openxmlformats.org/officeDocument/2006/relationships/slideLayout" Target="../slideLayouts/slideLayout27.xml"/></Relationships>
</file>

<file path=ppt/slides/_rels/slide81.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83.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86.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7.xml"/></Relationships>
</file>

<file path=ppt/slides/_rels/slide87.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27.xml"/></Relationships>
</file>

<file path=ppt/slides/_rels/slide88.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Layout" Target="../slideLayouts/slideLayout27.xml"/></Relationships>
</file>

<file path=ppt/slides/_rels/slide89.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27.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9.xml"/><Relationship Id="rId5" Type="http://schemas.openxmlformats.org/officeDocument/2006/relationships/image" Target="../media/image16.png"/><Relationship Id="rId4" Type="http://schemas.openxmlformats.org/officeDocument/2006/relationships/image" Target="../media/image15.png"/></Relationships>
</file>

<file path=ppt/slides/_rels/slide90.xml.rels><?xml version="1.0" encoding="UTF-8" standalone="yes"?>
<Relationships xmlns="http://schemas.openxmlformats.org/package/2006/relationships"><Relationship Id="rId2" Type="http://schemas.openxmlformats.org/officeDocument/2006/relationships/image" Target="../media/image76.jpeg"/><Relationship Id="rId1" Type="http://schemas.openxmlformats.org/officeDocument/2006/relationships/slideLayout" Target="../slideLayouts/slideLayout27.xml"/></Relationships>
</file>

<file path=ppt/slides/_rels/slide91.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27.xml"/></Relationships>
</file>

<file path=ppt/slides/_rels/slide92.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38.xml"/><Relationship Id="rId1" Type="http://schemas.openxmlformats.org/officeDocument/2006/relationships/slideLayout" Target="../slideLayouts/slideLayout2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a:solidFill>
                  <a:schemeClr val="bg1"/>
                </a:solidFill>
              </a:rPr>
              <a:t>Significant Changes to the 2018 NCBC</a:t>
            </a:r>
          </a:p>
        </p:txBody>
      </p:sp>
      <p:sp>
        <p:nvSpPr>
          <p:cNvPr id="6" name="Subtitle 5"/>
          <p:cNvSpPr>
            <a:spLocks noGrp="1"/>
          </p:cNvSpPr>
          <p:nvPr>
            <p:ph type="subTitle" idx="1"/>
          </p:nvPr>
        </p:nvSpPr>
        <p:spPr>
          <a:xfrm>
            <a:off x="1466850" y="3962400"/>
            <a:ext cx="9253220" cy="1129748"/>
          </a:xfrm>
        </p:spPr>
        <p:txBody>
          <a:bodyPr>
            <a:noAutofit/>
          </a:bodyPr>
          <a:lstStyle/>
          <a:p>
            <a:r>
              <a:rPr lang="en-US" sz="2800" dirty="0">
                <a:solidFill>
                  <a:schemeClr val="bg1"/>
                </a:solidFill>
              </a:rPr>
              <a:t>Based on the 2015 International Building Code</a:t>
            </a:r>
            <a:r>
              <a:rPr lang="en-US" sz="2800" baseline="30000" dirty="0">
                <a:solidFill>
                  <a:schemeClr val="bg1"/>
                </a:solidFill>
              </a:rPr>
              <a:t>®</a:t>
            </a:r>
            <a:r>
              <a:rPr lang="en-US" sz="2800" dirty="0">
                <a:solidFill>
                  <a:schemeClr val="bg1"/>
                </a:solidFill>
              </a:rPr>
              <a:t>  (IBC</a:t>
            </a:r>
            <a:r>
              <a:rPr lang="en-US" sz="2800" baseline="30000" dirty="0">
                <a:solidFill>
                  <a:schemeClr val="bg1"/>
                </a:solidFill>
              </a:rPr>
              <a:t>®</a:t>
            </a:r>
            <a:r>
              <a:rPr lang="en-US" sz="2800" dirty="0">
                <a:solidFill>
                  <a:schemeClr val="bg1"/>
                </a:solidFill>
              </a:rPr>
              <a:t>)</a:t>
            </a:r>
          </a:p>
          <a:p>
            <a:r>
              <a:rPr lang="en-US" sz="2800" dirty="0">
                <a:solidFill>
                  <a:schemeClr val="bg1"/>
                </a:solidFill>
              </a:rPr>
              <a:t>&amp; Amendments Approved by the NC Building Code Council </a:t>
            </a:r>
          </a:p>
        </p:txBody>
      </p:sp>
    </p:spTree>
    <p:extLst>
      <p:ext uri="{BB962C8B-B14F-4D97-AF65-F5344CB8AC3E}">
        <p14:creationId xmlns:p14="http://schemas.microsoft.com/office/powerpoint/2010/main" val="32439416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1D85B072-AD2D-40DE-8BA3-95D9A20D2809}"/>
              </a:ext>
            </a:extLst>
          </p:cNvPr>
          <p:cNvSpPr>
            <a:spLocks noGrp="1"/>
          </p:cNvSpPr>
          <p:nvPr>
            <p:ph type="sldNum" sz="quarter" idx="12"/>
          </p:nvPr>
        </p:nvSpPr>
        <p:spPr/>
        <p:txBody>
          <a:bodyPr/>
          <a:lstStyle/>
          <a:p>
            <a:pPr>
              <a:defRPr/>
            </a:pPr>
            <a:fld id="{4C9BA85A-05AB-40DE-A642-B306DDD4645C}" type="slidenum">
              <a:rPr lang="en-US" smtClean="0"/>
              <a:pPr>
                <a:defRPr/>
              </a:pPr>
              <a:t>10</a:t>
            </a:fld>
            <a:endParaRPr lang="en-US" dirty="0"/>
          </a:p>
        </p:txBody>
      </p:sp>
      <p:sp>
        <p:nvSpPr>
          <p:cNvPr id="2" name="Title 1">
            <a:extLst>
              <a:ext uri="{FF2B5EF4-FFF2-40B4-BE49-F238E27FC236}">
                <a16:creationId xmlns:a16="http://schemas.microsoft.com/office/drawing/2014/main" id="{84842E56-40DD-4B33-9C1D-A9E770F89ED5}"/>
              </a:ext>
            </a:extLst>
          </p:cNvPr>
          <p:cNvSpPr>
            <a:spLocks noGrp="1"/>
          </p:cNvSpPr>
          <p:nvPr>
            <p:ph type="title" idx="4294967295"/>
          </p:nvPr>
        </p:nvSpPr>
        <p:spPr>
          <a:xfrm>
            <a:off x="172278" y="212725"/>
            <a:ext cx="11754679" cy="1019175"/>
          </a:xfrm>
        </p:spPr>
        <p:txBody>
          <a:bodyPr>
            <a:noAutofit/>
          </a:bodyPr>
          <a:lstStyle/>
          <a:p>
            <a:r>
              <a:rPr lang="en-US" sz="4200" dirty="0"/>
              <a:t>T504.4 Building Height in Stories Above Grade Plane</a:t>
            </a:r>
          </a:p>
        </p:txBody>
      </p:sp>
      <p:pic>
        <p:nvPicPr>
          <p:cNvPr id="6" name="Content Placeholder 5">
            <a:extLst>
              <a:ext uri="{FF2B5EF4-FFF2-40B4-BE49-F238E27FC236}">
                <a16:creationId xmlns:a16="http://schemas.microsoft.com/office/drawing/2014/main" id="{C59127A4-A0F6-4627-8754-C052DE76AF0A}"/>
              </a:ext>
            </a:extLst>
          </p:cNvPr>
          <p:cNvPicPr>
            <a:picLocks noGrp="1" noChangeAspect="1"/>
          </p:cNvPicPr>
          <p:nvPr>
            <p:ph idx="4294967295"/>
          </p:nvPr>
        </p:nvPicPr>
        <p:blipFill>
          <a:blip r:embed="rId2"/>
          <a:stretch>
            <a:fillRect/>
          </a:stretch>
        </p:blipFill>
        <p:spPr>
          <a:xfrm>
            <a:off x="914400" y="1175578"/>
            <a:ext cx="9825038" cy="5048250"/>
          </a:xfrm>
          <a:prstGeom prst="rect">
            <a:avLst/>
          </a:prstGeom>
        </p:spPr>
      </p:pic>
    </p:spTree>
    <p:extLst>
      <p:ext uri="{BB962C8B-B14F-4D97-AF65-F5344CB8AC3E}">
        <p14:creationId xmlns:p14="http://schemas.microsoft.com/office/powerpoint/2010/main" val="27921718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8A48442-170B-4B35-AD1B-2EA33D1F7171}"/>
              </a:ext>
            </a:extLst>
          </p:cNvPr>
          <p:cNvSpPr>
            <a:spLocks noGrp="1"/>
          </p:cNvSpPr>
          <p:nvPr>
            <p:ph type="sldNum" sz="quarter" idx="12"/>
          </p:nvPr>
        </p:nvSpPr>
        <p:spPr/>
        <p:txBody>
          <a:bodyPr/>
          <a:lstStyle/>
          <a:p>
            <a:pPr>
              <a:defRPr/>
            </a:pPr>
            <a:fld id="{23D97E65-A51F-4798-AA94-059DBE3A3F9F}" type="slidenum">
              <a:rPr lang="en-US" smtClean="0"/>
              <a:pPr>
                <a:defRPr/>
              </a:pPr>
              <a:t>11</a:t>
            </a:fld>
            <a:endParaRPr lang="en-US" dirty="0"/>
          </a:p>
        </p:txBody>
      </p:sp>
      <p:sp>
        <p:nvSpPr>
          <p:cNvPr id="2" name="Title 1">
            <a:extLst>
              <a:ext uri="{FF2B5EF4-FFF2-40B4-BE49-F238E27FC236}">
                <a16:creationId xmlns:a16="http://schemas.microsoft.com/office/drawing/2014/main" id="{39E2B537-22C7-4E64-B843-84DBB1CBC2D4}"/>
              </a:ext>
            </a:extLst>
          </p:cNvPr>
          <p:cNvSpPr>
            <a:spLocks noGrp="1"/>
          </p:cNvSpPr>
          <p:nvPr>
            <p:ph type="title" idx="4294967295"/>
          </p:nvPr>
        </p:nvSpPr>
        <p:spPr>
          <a:xfrm>
            <a:off x="585580" y="238125"/>
            <a:ext cx="11476037" cy="1030357"/>
          </a:xfrm>
        </p:spPr>
        <p:txBody>
          <a:bodyPr/>
          <a:lstStyle/>
          <a:p>
            <a:r>
              <a:rPr lang="en-US" dirty="0"/>
              <a:t>T506.2 Allowable Building Area</a:t>
            </a:r>
          </a:p>
        </p:txBody>
      </p:sp>
      <p:pic>
        <p:nvPicPr>
          <p:cNvPr id="5" name="Picture 4">
            <a:extLst>
              <a:ext uri="{FF2B5EF4-FFF2-40B4-BE49-F238E27FC236}">
                <a16:creationId xmlns:a16="http://schemas.microsoft.com/office/drawing/2014/main" id="{7853446F-8733-4914-9EF5-AED22F24B165}"/>
              </a:ext>
            </a:extLst>
          </p:cNvPr>
          <p:cNvPicPr>
            <a:picLocks noChangeAspect="1"/>
          </p:cNvPicPr>
          <p:nvPr/>
        </p:nvPicPr>
        <p:blipFill>
          <a:blip r:embed="rId2"/>
          <a:stretch>
            <a:fillRect/>
          </a:stretch>
        </p:blipFill>
        <p:spPr>
          <a:xfrm>
            <a:off x="507983" y="1150494"/>
            <a:ext cx="10946597" cy="5073333"/>
          </a:xfrm>
          <a:prstGeom prst="rect">
            <a:avLst/>
          </a:prstGeom>
        </p:spPr>
      </p:pic>
    </p:spTree>
    <p:extLst>
      <p:ext uri="{BB962C8B-B14F-4D97-AF65-F5344CB8AC3E}">
        <p14:creationId xmlns:p14="http://schemas.microsoft.com/office/powerpoint/2010/main" val="42519214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F839E4B6-55D8-4BCE-ABA8-33FB3F24BC0F}" type="slidenum">
              <a:rPr lang="en-US">
                <a:solidFill>
                  <a:srgbClr val="000000"/>
                </a:solidFill>
                <a:latin typeface="Arial"/>
              </a:rPr>
              <a:pPr>
                <a:defRPr/>
              </a:pPr>
              <a:t>12</a:t>
            </a:fld>
            <a:endParaRPr lang="en-US" dirty="0">
              <a:solidFill>
                <a:srgbClr val="000000"/>
              </a:solidFill>
              <a:latin typeface="Arial"/>
            </a:endParaRPr>
          </a:p>
        </p:txBody>
      </p:sp>
      <p:sp>
        <p:nvSpPr>
          <p:cNvPr id="7" name="TextBox 6"/>
          <p:cNvSpPr txBox="1"/>
          <p:nvPr/>
        </p:nvSpPr>
        <p:spPr>
          <a:xfrm>
            <a:off x="501445" y="838201"/>
            <a:ext cx="11356258" cy="4247317"/>
          </a:xfrm>
          <a:prstGeom prst="rect">
            <a:avLst/>
          </a:prstGeom>
          <a:noFill/>
        </p:spPr>
        <p:txBody>
          <a:bodyPr wrap="square" rtlCol="0">
            <a:spAutoFit/>
          </a:bodyPr>
          <a:lstStyle/>
          <a:p>
            <a:r>
              <a:rPr lang="en-US" b="1" dirty="0">
                <a:solidFill>
                  <a:srgbClr val="000000"/>
                </a:solidFill>
                <a:latin typeface="Arial"/>
              </a:rPr>
              <a:t>Reason continued: </a:t>
            </a:r>
            <a:r>
              <a:rPr lang="en-US" dirty="0">
                <a:solidFill>
                  <a:srgbClr val="000000"/>
                </a:solidFill>
                <a:latin typeface="Arial"/>
              </a:rPr>
              <a:t>A comparison of the 2012 and 2015 allowable area and height determination procedures reveals a much more simple process and identical answers to the exercise:</a:t>
            </a:r>
          </a:p>
          <a:p>
            <a:pPr lvl="1"/>
            <a:r>
              <a:rPr lang="en-US" b="1" dirty="0">
                <a:solidFill>
                  <a:srgbClr val="000000"/>
                </a:solidFill>
                <a:latin typeface="Arial"/>
              </a:rPr>
              <a:t>GIVEN:</a:t>
            </a:r>
          </a:p>
          <a:p>
            <a:pPr lvl="1"/>
            <a:r>
              <a:rPr lang="en-US" dirty="0">
                <a:solidFill>
                  <a:srgbClr val="000000"/>
                </a:solidFill>
                <a:latin typeface="Arial"/>
              </a:rPr>
              <a:t>Occupancy classification: Group B</a:t>
            </a:r>
          </a:p>
          <a:p>
            <a:pPr lvl="1"/>
            <a:r>
              <a:rPr lang="en-US" dirty="0">
                <a:solidFill>
                  <a:srgbClr val="000000"/>
                </a:solidFill>
                <a:latin typeface="Arial"/>
              </a:rPr>
              <a:t>Actual number of stories: 4</a:t>
            </a:r>
          </a:p>
          <a:p>
            <a:pPr lvl="1"/>
            <a:r>
              <a:rPr lang="en-US" dirty="0">
                <a:solidFill>
                  <a:srgbClr val="000000"/>
                </a:solidFill>
                <a:latin typeface="Arial"/>
              </a:rPr>
              <a:t>Actual Height above grade plane: 80’</a:t>
            </a:r>
          </a:p>
          <a:p>
            <a:pPr lvl="1"/>
            <a:r>
              <a:rPr lang="en-US" dirty="0">
                <a:solidFill>
                  <a:srgbClr val="000000"/>
                </a:solidFill>
                <a:latin typeface="Arial"/>
              </a:rPr>
              <a:t>Actual floor area/story = 100,000 sq. ft. (400,000 aggregate floor area for the entire building)</a:t>
            </a:r>
          </a:p>
          <a:p>
            <a:pPr lvl="1"/>
            <a:r>
              <a:rPr lang="en-US" dirty="0">
                <a:solidFill>
                  <a:srgbClr val="000000"/>
                </a:solidFill>
                <a:latin typeface="Arial"/>
              </a:rPr>
              <a:t>Type of construction: Type IIA</a:t>
            </a:r>
          </a:p>
          <a:p>
            <a:pPr lvl="1"/>
            <a:r>
              <a:rPr lang="en-US" dirty="0">
                <a:solidFill>
                  <a:srgbClr val="000000"/>
                </a:solidFill>
                <a:latin typeface="Arial"/>
              </a:rPr>
              <a:t>Sprinkler protection: NFPA 13</a:t>
            </a:r>
          </a:p>
          <a:p>
            <a:pPr lvl="1"/>
            <a:r>
              <a:rPr lang="en-US" dirty="0">
                <a:solidFill>
                  <a:srgbClr val="000000"/>
                </a:solidFill>
                <a:latin typeface="Arial"/>
              </a:rPr>
              <a:t>Frontage: around the entire building has 50 feet open space (100% open)</a:t>
            </a:r>
          </a:p>
          <a:p>
            <a:pPr lvl="1"/>
            <a:endParaRPr lang="en-US" b="1" dirty="0">
              <a:solidFill>
                <a:srgbClr val="000000"/>
              </a:solidFill>
              <a:latin typeface="Arial"/>
            </a:endParaRPr>
          </a:p>
          <a:p>
            <a:pPr lvl="1"/>
            <a:r>
              <a:rPr lang="en-US" b="1" dirty="0">
                <a:solidFill>
                  <a:srgbClr val="000000"/>
                </a:solidFill>
                <a:latin typeface="Arial"/>
              </a:rPr>
              <a:t>This change reduces the path to compliance from 10 steps using the ‘12 IBC to 8 steps using the ‘15 IBC</a:t>
            </a:r>
          </a:p>
          <a:p>
            <a:endParaRPr lang="en-US" b="1" dirty="0">
              <a:solidFill>
                <a:srgbClr val="000000"/>
              </a:solidFill>
              <a:latin typeface="Arial"/>
            </a:endParaRPr>
          </a:p>
          <a:p>
            <a:endParaRPr lang="en-US" dirty="0">
              <a:solidFill>
                <a:srgbClr val="000000"/>
              </a:solidFill>
              <a:latin typeface="Arial"/>
            </a:endParaRPr>
          </a:p>
        </p:txBody>
      </p:sp>
    </p:spTree>
    <p:extLst>
      <p:ext uri="{BB962C8B-B14F-4D97-AF65-F5344CB8AC3E}">
        <p14:creationId xmlns:p14="http://schemas.microsoft.com/office/powerpoint/2010/main" val="2117229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7">
                                            <p:txEl>
                                              <p:pRg st="10" end="10"/>
                                            </p:txEl>
                                          </p:spTgt>
                                        </p:tgtEl>
                                        <p:attrNameLst>
                                          <p:attrName>style.visibility</p:attrName>
                                        </p:attrNameLst>
                                      </p:cBhvr>
                                      <p:to>
                                        <p:strVal val="visible"/>
                                      </p:to>
                                    </p:set>
                                    <p:anim calcmode="lin" valueType="num">
                                      <p:cBhvr additive="base">
                                        <p:cTn id="7" dur="500" fill="hold"/>
                                        <p:tgtEl>
                                          <p:spTgt spid="7">
                                            <p:txEl>
                                              <p:pRg st="10" end="1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7">
                                            <p:txEl>
                                              <p:pRg st="10" end="1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p:txBody>
          <a:bodyPr/>
          <a:lstStyle/>
          <a:p>
            <a:pPr>
              <a:defRPr/>
            </a:pPr>
            <a:fld id="{394EC9B9-9FF4-4096-A789-57A3D74D88B6}" type="slidenum">
              <a:rPr lang="en-US">
                <a:solidFill>
                  <a:srgbClr val="000000"/>
                </a:solidFill>
                <a:latin typeface="Arial"/>
              </a:rPr>
              <a:pPr>
                <a:defRPr/>
              </a:pPr>
              <a:t>13</a:t>
            </a:fld>
            <a:endParaRPr lang="en-US" dirty="0">
              <a:solidFill>
                <a:srgbClr val="000000"/>
              </a:solidFill>
              <a:latin typeface="Arial"/>
            </a:endParaRPr>
          </a:p>
        </p:txBody>
      </p:sp>
      <p:sp>
        <p:nvSpPr>
          <p:cNvPr id="2" name="Title 1"/>
          <p:cNvSpPr>
            <a:spLocks noGrp="1"/>
          </p:cNvSpPr>
          <p:nvPr>
            <p:ph type="title" idx="4294967295"/>
          </p:nvPr>
        </p:nvSpPr>
        <p:spPr>
          <a:xfrm>
            <a:off x="486697" y="271049"/>
            <a:ext cx="11427007" cy="1067422"/>
          </a:xfrm>
        </p:spPr>
        <p:txBody>
          <a:bodyPr>
            <a:noAutofit/>
          </a:bodyPr>
          <a:lstStyle/>
          <a:p>
            <a:r>
              <a:rPr lang="en-US" sz="4800" dirty="0"/>
              <a:t>507.1 Basements in Unlimited Area Buildings</a:t>
            </a:r>
          </a:p>
        </p:txBody>
      </p:sp>
      <p:sp>
        <p:nvSpPr>
          <p:cNvPr id="4" name="Content Placeholder 3"/>
          <p:cNvSpPr>
            <a:spLocks noGrp="1"/>
          </p:cNvSpPr>
          <p:nvPr>
            <p:ph sz="half" idx="4294967295"/>
          </p:nvPr>
        </p:nvSpPr>
        <p:spPr>
          <a:xfrm>
            <a:off x="1103030" y="1626773"/>
            <a:ext cx="10639786" cy="2847975"/>
          </a:xfrm>
        </p:spPr>
        <p:txBody>
          <a:bodyPr>
            <a:noAutofit/>
          </a:bodyPr>
          <a:lstStyle/>
          <a:p>
            <a:r>
              <a:rPr lang="en-US" sz="3200" dirty="0"/>
              <a:t>The allowance of a single-story basement in unlimited area buildings has now been clarified.</a:t>
            </a:r>
          </a:p>
          <a:p>
            <a:r>
              <a:rPr lang="en-US" sz="3200" dirty="0"/>
              <a:t>Although there was never a specific prohibition, it was unclear as to the intent of the provision.</a:t>
            </a:r>
          </a:p>
          <a:p>
            <a:r>
              <a:rPr lang="en-US" sz="3200" u="sng" dirty="0"/>
              <a:t>“Basements not more than one story below grade plane shall be permitted.”</a:t>
            </a:r>
          </a:p>
        </p:txBody>
      </p:sp>
    </p:spTree>
    <p:extLst>
      <p:ext uri="{BB962C8B-B14F-4D97-AF65-F5344CB8AC3E}">
        <p14:creationId xmlns:p14="http://schemas.microsoft.com/office/powerpoint/2010/main" val="914171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A7DB4713-4D94-4E0D-9748-78BAC643B90E}"/>
              </a:ext>
            </a:extLst>
          </p:cNvPr>
          <p:cNvSpPr>
            <a:spLocks noGrp="1"/>
          </p:cNvSpPr>
          <p:nvPr>
            <p:ph type="ftr" sz="quarter" idx="11"/>
          </p:nvPr>
        </p:nvSpPr>
        <p:spPr/>
        <p:txBody>
          <a:bodyPr/>
          <a:lstStyle/>
          <a:p>
            <a:pPr>
              <a:defRPr/>
            </a:pPr>
            <a:r>
              <a:rPr lang="en-US"/>
              <a:t>2015 IBC Significant Changes</a:t>
            </a:r>
            <a:endParaRPr lang="en-US" dirty="0"/>
          </a:p>
        </p:txBody>
      </p:sp>
      <p:sp>
        <p:nvSpPr>
          <p:cNvPr id="3" name="Slide Number Placeholder 2">
            <a:extLst>
              <a:ext uri="{FF2B5EF4-FFF2-40B4-BE49-F238E27FC236}">
                <a16:creationId xmlns:a16="http://schemas.microsoft.com/office/drawing/2014/main" id="{3ED87752-E1BF-4739-B196-2FCE40CF0CDF}"/>
              </a:ext>
            </a:extLst>
          </p:cNvPr>
          <p:cNvSpPr>
            <a:spLocks noGrp="1"/>
          </p:cNvSpPr>
          <p:nvPr>
            <p:ph type="sldNum" sz="quarter" idx="12"/>
          </p:nvPr>
        </p:nvSpPr>
        <p:spPr/>
        <p:txBody>
          <a:bodyPr/>
          <a:lstStyle/>
          <a:p>
            <a:pPr>
              <a:defRPr/>
            </a:pPr>
            <a:fld id="{455FB14D-368A-437A-99F1-9AF928F1B45F}" type="slidenum">
              <a:rPr lang="en-US" smtClean="0"/>
              <a:pPr>
                <a:defRPr/>
              </a:pPr>
              <a:t>14</a:t>
            </a:fld>
            <a:endParaRPr lang="en-US" dirty="0"/>
          </a:p>
        </p:txBody>
      </p:sp>
      <p:pic>
        <p:nvPicPr>
          <p:cNvPr id="4" name="Picture 3">
            <a:extLst>
              <a:ext uri="{FF2B5EF4-FFF2-40B4-BE49-F238E27FC236}">
                <a16:creationId xmlns:a16="http://schemas.microsoft.com/office/drawing/2014/main" id="{4E3C7596-4E76-4E14-8B4E-57A01A079AFE}"/>
              </a:ext>
            </a:extLst>
          </p:cNvPr>
          <p:cNvPicPr>
            <a:picLocks noChangeAspect="1"/>
          </p:cNvPicPr>
          <p:nvPr/>
        </p:nvPicPr>
        <p:blipFill>
          <a:blip r:embed="rId2"/>
          <a:stretch>
            <a:fillRect/>
          </a:stretch>
        </p:blipFill>
        <p:spPr>
          <a:xfrm>
            <a:off x="458172" y="2213113"/>
            <a:ext cx="11427008" cy="2438399"/>
          </a:xfrm>
          <a:prstGeom prst="rect">
            <a:avLst/>
          </a:prstGeom>
        </p:spPr>
      </p:pic>
      <p:sp>
        <p:nvSpPr>
          <p:cNvPr id="5" name="TextBox 4">
            <a:extLst>
              <a:ext uri="{FF2B5EF4-FFF2-40B4-BE49-F238E27FC236}">
                <a16:creationId xmlns:a16="http://schemas.microsoft.com/office/drawing/2014/main" id="{6B4ECE1B-4ECE-44C1-860B-DC31547B997C}"/>
              </a:ext>
            </a:extLst>
          </p:cNvPr>
          <p:cNvSpPr txBox="1"/>
          <p:nvPr/>
        </p:nvSpPr>
        <p:spPr>
          <a:xfrm>
            <a:off x="503583" y="371061"/>
            <a:ext cx="11211339" cy="1569660"/>
          </a:xfrm>
          <a:prstGeom prst="rect">
            <a:avLst/>
          </a:prstGeom>
          <a:noFill/>
        </p:spPr>
        <p:txBody>
          <a:bodyPr wrap="square" rtlCol="0">
            <a:spAutoFit/>
          </a:bodyPr>
          <a:lstStyle/>
          <a:p>
            <a:r>
              <a:rPr lang="en-US" sz="4800" dirty="0">
                <a:solidFill>
                  <a:schemeClr val="accent1"/>
                </a:solidFill>
              </a:rPr>
              <a:t>507.4 Non-separated Mixed Occupancy in Unlimited Area Building </a:t>
            </a:r>
          </a:p>
        </p:txBody>
      </p:sp>
    </p:spTree>
    <p:extLst>
      <p:ext uri="{BB962C8B-B14F-4D97-AF65-F5344CB8AC3E}">
        <p14:creationId xmlns:p14="http://schemas.microsoft.com/office/powerpoint/2010/main" val="24667677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924D899-AC9D-48A0-B3A9-6F86BF645D7A}"/>
              </a:ext>
            </a:extLst>
          </p:cNvPr>
          <p:cNvSpPr>
            <a:spLocks noGrp="1"/>
          </p:cNvSpPr>
          <p:nvPr>
            <p:ph type="sldNum" sz="quarter" idx="12"/>
          </p:nvPr>
        </p:nvSpPr>
        <p:spPr/>
        <p:txBody>
          <a:bodyPr/>
          <a:lstStyle/>
          <a:p>
            <a:pPr>
              <a:defRPr/>
            </a:pPr>
            <a:fld id="{455FB14D-368A-437A-99F1-9AF928F1B45F}" type="slidenum">
              <a:rPr lang="en-US" smtClean="0"/>
              <a:pPr>
                <a:defRPr/>
              </a:pPr>
              <a:t>15</a:t>
            </a:fld>
            <a:endParaRPr lang="en-US" dirty="0"/>
          </a:p>
        </p:txBody>
      </p:sp>
      <p:pic>
        <p:nvPicPr>
          <p:cNvPr id="4" name="Picture 3">
            <a:extLst>
              <a:ext uri="{FF2B5EF4-FFF2-40B4-BE49-F238E27FC236}">
                <a16:creationId xmlns:a16="http://schemas.microsoft.com/office/drawing/2014/main" id="{6BA048E3-7ED0-4296-89C4-7FC82895A2CF}"/>
              </a:ext>
            </a:extLst>
          </p:cNvPr>
          <p:cNvPicPr>
            <a:picLocks noChangeAspect="1"/>
          </p:cNvPicPr>
          <p:nvPr/>
        </p:nvPicPr>
        <p:blipFill>
          <a:blip r:embed="rId2"/>
          <a:stretch>
            <a:fillRect/>
          </a:stretch>
        </p:blipFill>
        <p:spPr>
          <a:xfrm>
            <a:off x="1683027" y="1260397"/>
            <a:ext cx="8787640" cy="5328556"/>
          </a:xfrm>
          <a:prstGeom prst="rect">
            <a:avLst/>
          </a:prstGeom>
        </p:spPr>
      </p:pic>
      <p:sp>
        <p:nvSpPr>
          <p:cNvPr id="5" name="TextBox 4">
            <a:extLst>
              <a:ext uri="{FF2B5EF4-FFF2-40B4-BE49-F238E27FC236}">
                <a16:creationId xmlns:a16="http://schemas.microsoft.com/office/drawing/2014/main" id="{601A2437-CB43-4A15-9D33-DED7A555E835}"/>
              </a:ext>
            </a:extLst>
          </p:cNvPr>
          <p:cNvSpPr txBox="1"/>
          <p:nvPr/>
        </p:nvSpPr>
        <p:spPr>
          <a:xfrm>
            <a:off x="450574" y="251791"/>
            <a:ext cx="11476383" cy="830997"/>
          </a:xfrm>
          <a:prstGeom prst="rect">
            <a:avLst/>
          </a:prstGeom>
          <a:noFill/>
        </p:spPr>
        <p:txBody>
          <a:bodyPr wrap="square" rtlCol="0">
            <a:spAutoFit/>
          </a:bodyPr>
          <a:lstStyle/>
          <a:p>
            <a:r>
              <a:rPr lang="en-US" sz="4800" dirty="0">
                <a:solidFill>
                  <a:schemeClr val="accent1"/>
                </a:solidFill>
              </a:rPr>
              <a:t>T508.4 Replaced with NC Table </a:t>
            </a:r>
          </a:p>
        </p:txBody>
      </p:sp>
    </p:spTree>
    <p:extLst>
      <p:ext uri="{BB962C8B-B14F-4D97-AF65-F5344CB8AC3E}">
        <p14:creationId xmlns:p14="http://schemas.microsoft.com/office/powerpoint/2010/main" val="17638028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C8F287A-ACD0-498B-A27A-691A9C3ECD32}"/>
              </a:ext>
            </a:extLst>
          </p:cNvPr>
          <p:cNvSpPr>
            <a:spLocks noGrp="1"/>
          </p:cNvSpPr>
          <p:nvPr>
            <p:ph type="sldNum" sz="quarter" idx="12"/>
          </p:nvPr>
        </p:nvSpPr>
        <p:spPr/>
        <p:txBody>
          <a:bodyPr/>
          <a:lstStyle/>
          <a:p>
            <a:pPr>
              <a:defRPr/>
            </a:pPr>
            <a:fld id="{455FB14D-368A-437A-99F1-9AF928F1B45F}" type="slidenum">
              <a:rPr lang="en-US" smtClean="0"/>
              <a:pPr>
                <a:defRPr/>
              </a:pPr>
              <a:t>16</a:t>
            </a:fld>
            <a:endParaRPr lang="en-US" dirty="0"/>
          </a:p>
        </p:txBody>
      </p:sp>
      <p:pic>
        <p:nvPicPr>
          <p:cNvPr id="4" name="Picture 3">
            <a:extLst>
              <a:ext uri="{FF2B5EF4-FFF2-40B4-BE49-F238E27FC236}">
                <a16:creationId xmlns:a16="http://schemas.microsoft.com/office/drawing/2014/main" id="{2F7EA556-3E0D-488E-930C-3FA9B8569FDB}"/>
              </a:ext>
            </a:extLst>
          </p:cNvPr>
          <p:cNvPicPr>
            <a:picLocks noChangeAspect="1"/>
          </p:cNvPicPr>
          <p:nvPr/>
        </p:nvPicPr>
        <p:blipFill>
          <a:blip r:embed="rId2"/>
          <a:stretch>
            <a:fillRect/>
          </a:stretch>
        </p:blipFill>
        <p:spPr>
          <a:xfrm>
            <a:off x="887896" y="3573412"/>
            <a:ext cx="10542102" cy="2650416"/>
          </a:xfrm>
          <a:prstGeom prst="rect">
            <a:avLst/>
          </a:prstGeom>
        </p:spPr>
      </p:pic>
      <p:pic>
        <p:nvPicPr>
          <p:cNvPr id="5" name="Picture 4">
            <a:extLst>
              <a:ext uri="{FF2B5EF4-FFF2-40B4-BE49-F238E27FC236}">
                <a16:creationId xmlns:a16="http://schemas.microsoft.com/office/drawing/2014/main" id="{3415E66A-3EB6-4425-B2ED-DD94951ABE5F}"/>
              </a:ext>
            </a:extLst>
          </p:cNvPr>
          <p:cNvPicPr>
            <a:picLocks noChangeAspect="1"/>
          </p:cNvPicPr>
          <p:nvPr/>
        </p:nvPicPr>
        <p:blipFill>
          <a:blip r:embed="rId3"/>
          <a:stretch>
            <a:fillRect/>
          </a:stretch>
        </p:blipFill>
        <p:spPr>
          <a:xfrm>
            <a:off x="834888" y="1861279"/>
            <a:ext cx="10200860" cy="1712133"/>
          </a:xfrm>
          <a:prstGeom prst="rect">
            <a:avLst/>
          </a:prstGeom>
        </p:spPr>
      </p:pic>
      <p:sp>
        <p:nvSpPr>
          <p:cNvPr id="7" name="TextBox 6">
            <a:extLst>
              <a:ext uri="{FF2B5EF4-FFF2-40B4-BE49-F238E27FC236}">
                <a16:creationId xmlns:a16="http://schemas.microsoft.com/office/drawing/2014/main" id="{49099D38-5FB5-47B6-AAA3-56F23603098B}"/>
              </a:ext>
            </a:extLst>
          </p:cNvPr>
          <p:cNvSpPr txBox="1"/>
          <p:nvPr/>
        </p:nvSpPr>
        <p:spPr>
          <a:xfrm>
            <a:off x="437322" y="304800"/>
            <a:ext cx="11463130" cy="830997"/>
          </a:xfrm>
          <a:prstGeom prst="rect">
            <a:avLst/>
          </a:prstGeom>
          <a:noFill/>
        </p:spPr>
        <p:txBody>
          <a:bodyPr wrap="square" rtlCol="0">
            <a:spAutoFit/>
          </a:bodyPr>
          <a:lstStyle/>
          <a:p>
            <a:r>
              <a:rPr lang="en-US" sz="4800" dirty="0">
                <a:solidFill>
                  <a:schemeClr val="accent1"/>
                </a:solidFill>
              </a:rPr>
              <a:t>Footnotes to NC  T508.4 </a:t>
            </a:r>
          </a:p>
        </p:txBody>
      </p:sp>
    </p:spTree>
    <p:extLst>
      <p:ext uri="{BB962C8B-B14F-4D97-AF65-F5344CB8AC3E}">
        <p14:creationId xmlns:p14="http://schemas.microsoft.com/office/powerpoint/2010/main" val="5150111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0C4C242-746D-4BF8-B37A-82609C54E95A}"/>
              </a:ext>
            </a:extLst>
          </p:cNvPr>
          <p:cNvSpPr>
            <a:spLocks noGrp="1"/>
          </p:cNvSpPr>
          <p:nvPr>
            <p:ph type="sldNum" sz="quarter" idx="12"/>
          </p:nvPr>
        </p:nvSpPr>
        <p:spPr/>
        <p:txBody>
          <a:bodyPr/>
          <a:lstStyle/>
          <a:p>
            <a:pPr>
              <a:defRPr/>
            </a:pPr>
            <a:fld id="{455FB14D-368A-437A-99F1-9AF928F1B45F}" type="slidenum">
              <a:rPr lang="en-US" smtClean="0"/>
              <a:pPr>
                <a:defRPr/>
              </a:pPr>
              <a:t>17</a:t>
            </a:fld>
            <a:endParaRPr lang="en-US" dirty="0"/>
          </a:p>
        </p:txBody>
      </p:sp>
      <p:pic>
        <p:nvPicPr>
          <p:cNvPr id="4" name="Picture 3">
            <a:extLst>
              <a:ext uri="{FF2B5EF4-FFF2-40B4-BE49-F238E27FC236}">
                <a16:creationId xmlns:a16="http://schemas.microsoft.com/office/drawing/2014/main" id="{A8A80F5C-A051-4D6D-BAAD-0BEED577C800}"/>
              </a:ext>
            </a:extLst>
          </p:cNvPr>
          <p:cNvPicPr>
            <a:picLocks noChangeAspect="1"/>
          </p:cNvPicPr>
          <p:nvPr/>
        </p:nvPicPr>
        <p:blipFill>
          <a:blip r:embed="rId2"/>
          <a:stretch>
            <a:fillRect/>
          </a:stretch>
        </p:blipFill>
        <p:spPr>
          <a:xfrm>
            <a:off x="1033670" y="1073427"/>
            <a:ext cx="10028377" cy="5150402"/>
          </a:xfrm>
          <a:prstGeom prst="rect">
            <a:avLst/>
          </a:prstGeom>
        </p:spPr>
      </p:pic>
      <p:sp>
        <p:nvSpPr>
          <p:cNvPr id="5" name="TextBox 4">
            <a:extLst>
              <a:ext uri="{FF2B5EF4-FFF2-40B4-BE49-F238E27FC236}">
                <a16:creationId xmlns:a16="http://schemas.microsoft.com/office/drawing/2014/main" id="{AB498469-F40A-430F-A448-9D089A0399ED}"/>
              </a:ext>
            </a:extLst>
          </p:cNvPr>
          <p:cNvSpPr txBox="1"/>
          <p:nvPr/>
        </p:nvSpPr>
        <p:spPr>
          <a:xfrm>
            <a:off x="530087" y="291548"/>
            <a:ext cx="11396870" cy="830997"/>
          </a:xfrm>
          <a:prstGeom prst="rect">
            <a:avLst/>
          </a:prstGeom>
          <a:noFill/>
        </p:spPr>
        <p:txBody>
          <a:bodyPr wrap="square" rtlCol="0">
            <a:spAutoFit/>
          </a:bodyPr>
          <a:lstStyle/>
          <a:p>
            <a:r>
              <a:rPr lang="en-US" sz="4800" dirty="0">
                <a:solidFill>
                  <a:schemeClr val="accent1"/>
                </a:solidFill>
              </a:rPr>
              <a:t>T509 Incidental Uses </a:t>
            </a:r>
          </a:p>
        </p:txBody>
      </p:sp>
    </p:spTree>
    <p:extLst>
      <p:ext uri="{BB962C8B-B14F-4D97-AF65-F5344CB8AC3E}">
        <p14:creationId xmlns:p14="http://schemas.microsoft.com/office/powerpoint/2010/main" val="6797894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A98DDC0-4461-4125-B212-1D196A5C6B89}"/>
              </a:ext>
            </a:extLst>
          </p:cNvPr>
          <p:cNvSpPr>
            <a:spLocks noGrp="1"/>
          </p:cNvSpPr>
          <p:nvPr>
            <p:ph type="sldNum" sz="quarter" idx="12"/>
          </p:nvPr>
        </p:nvSpPr>
        <p:spPr/>
        <p:txBody>
          <a:bodyPr/>
          <a:lstStyle/>
          <a:p>
            <a:pPr>
              <a:defRPr/>
            </a:pPr>
            <a:fld id="{455FB14D-368A-437A-99F1-9AF928F1B45F}" type="slidenum">
              <a:rPr lang="en-US" smtClean="0"/>
              <a:pPr>
                <a:defRPr/>
              </a:pPr>
              <a:t>18</a:t>
            </a:fld>
            <a:endParaRPr lang="en-US" dirty="0"/>
          </a:p>
        </p:txBody>
      </p:sp>
      <p:pic>
        <p:nvPicPr>
          <p:cNvPr id="4" name="Picture 3">
            <a:extLst>
              <a:ext uri="{FF2B5EF4-FFF2-40B4-BE49-F238E27FC236}">
                <a16:creationId xmlns:a16="http://schemas.microsoft.com/office/drawing/2014/main" id="{29E8E9BE-CB18-4CF0-A681-9D0807349180}"/>
              </a:ext>
            </a:extLst>
          </p:cNvPr>
          <p:cNvPicPr>
            <a:picLocks noChangeAspect="1"/>
          </p:cNvPicPr>
          <p:nvPr/>
        </p:nvPicPr>
        <p:blipFill>
          <a:blip r:embed="rId2"/>
          <a:stretch>
            <a:fillRect/>
          </a:stretch>
        </p:blipFill>
        <p:spPr>
          <a:xfrm>
            <a:off x="1260246" y="1311965"/>
            <a:ext cx="9555806" cy="4911863"/>
          </a:xfrm>
          <a:prstGeom prst="rect">
            <a:avLst/>
          </a:prstGeom>
        </p:spPr>
      </p:pic>
      <p:pic>
        <p:nvPicPr>
          <p:cNvPr id="5" name="Picture 4">
            <a:extLst>
              <a:ext uri="{FF2B5EF4-FFF2-40B4-BE49-F238E27FC236}">
                <a16:creationId xmlns:a16="http://schemas.microsoft.com/office/drawing/2014/main" id="{C4E60083-DF11-4412-9D72-99BBA4E02B0D}"/>
              </a:ext>
            </a:extLst>
          </p:cNvPr>
          <p:cNvPicPr>
            <a:picLocks noChangeAspect="1"/>
          </p:cNvPicPr>
          <p:nvPr/>
        </p:nvPicPr>
        <p:blipFill>
          <a:blip r:embed="rId3"/>
          <a:stretch>
            <a:fillRect/>
          </a:stretch>
        </p:blipFill>
        <p:spPr>
          <a:xfrm>
            <a:off x="511052" y="248025"/>
            <a:ext cx="11680948" cy="1236218"/>
          </a:xfrm>
          <a:prstGeom prst="rect">
            <a:avLst/>
          </a:prstGeom>
        </p:spPr>
      </p:pic>
    </p:spTree>
    <p:extLst>
      <p:ext uri="{BB962C8B-B14F-4D97-AF65-F5344CB8AC3E}">
        <p14:creationId xmlns:p14="http://schemas.microsoft.com/office/powerpoint/2010/main" val="21440669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ACDAA8B-35F8-4188-8E02-1DE32286F940}"/>
              </a:ext>
            </a:extLst>
          </p:cNvPr>
          <p:cNvSpPr>
            <a:spLocks noGrp="1"/>
          </p:cNvSpPr>
          <p:nvPr>
            <p:ph type="sldNum" sz="quarter" idx="12"/>
          </p:nvPr>
        </p:nvSpPr>
        <p:spPr/>
        <p:txBody>
          <a:bodyPr/>
          <a:lstStyle/>
          <a:p>
            <a:pPr>
              <a:defRPr/>
            </a:pPr>
            <a:fld id="{455FB14D-368A-437A-99F1-9AF928F1B45F}" type="slidenum">
              <a:rPr lang="en-US" smtClean="0"/>
              <a:pPr>
                <a:defRPr/>
              </a:pPr>
              <a:t>19</a:t>
            </a:fld>
            <a:endParaRPr lang="en-US" dirty="0"/>
          </a:p>
        </p:txBody>
      </p:sp>
      <p:pic>
        <p:nvPicPr>
          <p:cNvPr id="4" name="Picture 3">
            <a:extLst>
              <a:ext uri="{FF2B5EF4-FFF2-40B4-BE49-F238E27FC236}">
                <a16:creationId xmlns:a16="http://schemas.microsoft.com/office/drawing/2014/main" id="{B41AC84A-07E2-4C0C-9620-FD98E70770D2}"/>
              </a:ext>
            </a:extLst>
          </p:cNvPr>
          <p:cNvPicPr>
            <a:picLocks noChangeAspect="1"/>
          </p:cNvPicPr>
          <p:nvPr/>
        </p:nvPicPr>
        <p:blipFill>
          <a:blip r:embed="rId2"/>
          <a:stretch>
            <a:fillRect/>
          </a:stretch>
        </p:blipFill>
        <p:spPr>
          <a:xfrm>
            <a:off x="1143817" y="1484449"/>
            <a:ext cx="9785174" cy="4611551"/>
          </a:xfrm>
          <a:prstGeom prst="rect">
            <a:avLst/>
          </a:prstGeom>
        </p:spPr>
      </p:pic>
      <p:pic>
        <p:nvPicPr>
          <p:cNvPr id="5" name="Picture 4">
            <a:extLst>
              <a:ext uri="{FF2B5EF4-FFF2-40B4-BE49-F238E27FC236}">
                <a16:creationId xmlns:a16="http://schemas.microsoft.com/office/drawing/2014/main" id="{80FFC26A-7F5D-4DCE-AF1E-14E49BD4649E}"/>
              </a:ext>
            </a:extLst>
          </p:cNvPr>
          <p:cNvPicPr>
            <a:picLocks noChangeAspect="1"/>
          </p:cNvPicPr>
          <p:nvPr/>
        </p:nvPicPr>
        <p:blipFill>
          <a:blip r:embed="rId3"/>
          <a:stretch>
            <a:fillRect/>
          </a:stretch>
        </p:blipFill>
        <p:spPr>
          <a:xfrm>
            <a:off x="401300" y="198082"/>
            <a:ext cx="11680948" cy="1272909"/>
          </a:xfrm>
          <a:prstGeom prst="rect">
            <a:avLst/>
          </a:prstGeom>
        </p:spPr>
      </p:pic>
    </p:spTree>
    <p:extLst>
      <p:ext uri="{BB962C8B-B14F-4D97-AF65-F5344CB8AC3E}">
        <p14:creationId xmlns:p14="http://schemas.microsoft.com/office/powerpoint/2010/main" val="24024513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8B5DA1B-6C24-4748-B347-265A9C40C776}" type="slidenum">
              <a:rPr lang="en-US">
                <a:solidFill>
                  <a:srgbClr val="000000"/>
                </a:solidFill>
                <a:latin typeface="Arial"/>
              </a:rPr>
              <a:pPr/>
              <a:t>2</a:t>
            </a:fld>
            <a:endParaRPr lang="en-US" dirty="0">
              <a:solidFill>
                <a:srgbClr val="000000"/>
              </a:solidFill>
              <a:latin typeface="Arial"/>
            </a:endParaRPr>
          </a:p>
        </p:txBody>
      </p:sp>
      <p:sp>
        <p:nvSpPr>
          <p:cNvPr id="2" name="Title 1"/>
          <p:cNvSpPr>
            <a:spLocks noGrp="1"/>
          </p:cNvSpPr>
          <p:nvPr>
            <p:ph type="title" idx="4294967295"/>
          </p:nvPr>
        </p:nvSpPr>
        <p:spPr>
          <a:xfrm>
            <a:off x="503583" y="276225"/>
            <a:ext cx="9875838" cy="1357313"/>
          </a:xfrm>
        </p:spPr>
        <p:txBody>
          <a:bodyPr>
            <a:normAutofit/>
          </a:bodyPr>
          <a:lstStyle/>
          <a:p>
            <a:r>
              <a:rPr lang="en-US" sz="5400" dirty="0"/>
              <a:t>Goal</a:t>
            </a:r>
          </a:p>
        </p:txBody>
      </p:sp>
      <p:sp>
        <p:nvSpPr>
          <p:cNvPr id="3" name="Content Placeholder 2"/>
          <p:cNvSpPr>
            <a:spLocks noGrp="1"/>
          </p:cNvSpPr>
          <p:nvPr>
            <p:ph idx="4294967295"/>
          </p:nvPr>
        </p:nvSpPr>
        <p:spPr>
          <a:xfrm>
            <a:off x="1510955" y="1633538"/>
            <a:ext cx="9872662" cy="4038600"/>
          </a:xfrm>
        </p:spPr>
        <p:txBody>
          <a:bodyPr>
            <a:normAutofit/>
          </a:bodyPr>
          <a:lstStyle/>
          <a:p>
            <a:r>
              <a:rPr lang="en-US" sz="3200" dirty="0"/>
              <a:t>The goal of </a:t>
            </a:r>
            <a:r>
              <a:rPr lang="en-US" sz="3200" i="1" dirty="0"/>
              <a:t>Significant Changes to the 2018 NCBC </a:t>
            </a:r>
            <a:r>
              <a:rPr lang="en-US" sz="3200" dirty="0"/>
              <a:t>is to familiarize building officials, fire officials, plans examiners, inspectors, design professionals, contractors, and others in the construction industry with many of the important changes in the 2015 International Building Code</a:t>
            </a:r>
            <a:r>
              <a:rPr lang="en-US" sz="3200" baseline="30000" dirty="0"/>
              <a:t>®</a:t>
            </a:r>
            <a:r>
              <a:rPr lang="en-US" sz="3200" dirty="0"/>
              <a:t> (IBC</a:t>
            </a:r>
            <a:r>
              <a:rPr lang="en-US" sz="3200" i="1" baseline="30000" dirty="0"/>
              <a:t>®</a:t>
            </a:r>
            <a:r>
              <a:rPr lang="en-US" sz="3200" dirty="0"/>
              <a:t>) and the amendments approved by the NC Building Code Council which, when combined together, will make up the 2018 NCBC. </a:t>
            </a:r>
          </a:p>
        </p:txBody>
      </p:sp>
    </p:spTree>
    <p:extLst>
      <p:ext uri="{BB962C8B-B14F-4D97-AF65-F5344CB8AC3E}">
        <p14:creationId xmlns:p14="http://schemas.microsoft.com/office/powerpoint/2010/main" val="12210501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p:txBody>
          <a:bodyPr/>
          <a:lstStyle/>
          <a:p>
            <a:pPr>
              <a:defRPr/>
            </a:pPr>
            <a:fld id="{394EC9B9-9FF4-4096-A789-57A3D74D88B6}" type="slidenum">
              <a:rPr lang="en-US">
                <a:solidFill>
                  <a:srgbClr val="000000"/>
                </a:solidFill>
                <a:latin typeface="Arial"/>
              </a:rPr>
              <a:pPr>
                <a:defRPr/>
              </a:pPr>
              <a:t>20</a:t>
            </a:fld>
            <a:endParaRPr lang="en-US" dirty="0">
              <a:solidFill>
                <a:srgbClr val="000000"/>
              </a:solidFill>
              <a:latin typeface="Arial"/>
            </a:endParaRPr>
          </a:p>
        </p:txBody>
      </p:sp>
      <p:sp>
        <p:nvSpPr>
          <p:cNvPr id="2" name="Title 1"/>
          <p:cNvSpPr>
            <a:spLocks noGrp="1"/>
          </p:cNvSpPr>
          <p:nvPr>
            <p:ph type="title" idx="4294967295"/>
          </p:nvPr>
        </p:nvSpPr>
        <p:spPr>
          <a:xfrm>
            <a:off x="503582" y="265044"/>
            <a:ext cx="11330608" cy="1166191"/>
          </a:xfrm>
        </p:spPr>
        <p:txBody>
          <a:bodyPr>
            <a:normAutofit/>
          </a:bodyPr>
          <a:lstStyle/>
          <a:p>
            <a:r>
              <a:rPr lang="en-US" sz="4800" dirty="0"/>
              <a:t>510.2 Horizontal Building Separation</a:t>
            </a:r>
          </a:p>
        </p:txBody>
      </p:sp>
      <p:sp>
        <p:nvSpPr>
          <p:cNvPr id="4" name="Content Placeholder 3"/>
          <p:cNvSpPr>
            <a:spLocks noGrp="1"/>
          </p:cNvSpPr>
          <p:nvPr>
            <p:ph sz="half" idx="4294967295"/>
          </p:nvPr>
        </p:nvSpPr>
        <p:spPr>
          <a:xfrm>
            <a:off x="808296" y="1417983"/>
            <a:ext cx="10721096" cy="3951288"/>
          </a:xfrm>
        </p:spPr>
        <p:txBody>
          <a:bodyPr>
            <a:noAutofit/>
          </a:bodyPr>
          <a:lstStyle/>
          <a:p>
            <a:r>
              <a:rPr lang="en-US" sz="3200" dirty="0"/>
              <a:t>In the special provisions of Section 510.2 addressing pedestal buildings, there is no longer a limit of one story above grade plane for that portion of the structure that occurs below the 3-hour horizontal separation.</a:t>
            </a:r>
          </a:p>
          <a:p>
            <a:r>
              <a:rPr lang="en-US" sz="3200" dirty="0"/>
              <a:t>Upper ‘building’ height in feet continues to be based on height above grade plane.</a:t>
            </a:r>
          </a:p>
          <a:p>
            <a:r>
              <a:rPr lang="en-US" sz="3200" dirty="0"/>
              <a:t>Occupancies permitted below horizontal separation  expanded to include all occupancy classifications except Group H.</a:t>
            </a:r>
          </a:p>
        </p:txBody>
      </p:sp>
    </p:spTree>
    <p:extLst>
      <p:ext uri="{BB962C8B-B14F-4D97-AF65-F5344CB8AC3E}">
        <p14:creationId xmlns:p14="http://schemas.microsoft.com/office/powerpoint/2010/main" val="272940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p:txBody>
          <a:bodyPr/>
          <a:lstStyle/>
          <a:p>
            <a:pPr>
              <a:defRPr/>
            </a:pPr>
            <a:fld id="{394EC9B9-9FF4-4096-A789-57A3D74D88B6}" type="slidenum">
              <a:rPr lang="en-US">
                <a:solidFill>
                  <a:srgbClr val="000000"/>
                </a:solidFill>
                <a:latin typeface="Arial"/>
              </a:rPr>
              <a:pPr>
                <a:defRPr/>
              </a:pPr>
              <a:t>21</a:t>
            </a:fld>
            <a:endParaRPr lang="en-US" dirty="0">
              <a:solidFill>
                <a:srgbClr val="000000"/>
              </a:solidFill>
              <a:latin typeface="Arial"/>
            </a:endParaRPr>
          </a:p>
        </p:txBody>
      </p:sp>
      <p:sp>
        <p:nvSpPr>
          <p:cNvPr id="2" name="Title 1"/>
          <p:cNvSpPr>
            <a:spLocks noGrp="1"/>
          </p:cNvSpPr>
          <p:nvPr>
            <p:ph type="title" idx="4294967295"/>
          </p:nvPr>
        </p:nvSpPr>
        <p:spPr>
          <a:xfrm>
            <a:off x="569842" y="233325"/>
            <a:ext cx="11351419" cy="1131649"/>
          </a:xfrm>
        </p:spPr>
        <p:txBody>
          <a:bodyPr>
            <a:normAutofit/>
          </a:bodyPr>
          <a:lstStyle/>
          <a:p>
            <a:r>
              <a:rPr lang="en-US" sz="4800" dirty="0"/>
              <a:t>510.2 Horizontal Building Separation</a:t>
            </a: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35200" y="1249376"/>
            <a:ext cx="6494330" cy="53395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795334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dirty="0">
                <a:solidFill>
                  <a:schemeClr val="bg1"/>
                </a:solidFill>
              </a:rPr>
              <a:t>Fire Protection</a:t>
            </a:r>
          </a:p>
        </p:txBody>
      </p:sp>
      <p:sp>
        <p:nvSpPr>
          <p:cNvPr id="10" name="Subtitle 9"/>
          <p:cNvSpPr>
            <a:spLocks noGrp="1"/>
          </p:cNvSpPr>
          <p:nvPr>
            <p:ph type="subTitle" idx="1"/>
          </p:nvPr>
        </p:nvSpPr>
        <p:spPr/>
        <p:txBody>
          <a:bodyPr>
            <a:normAutofit/>
          </a:bodyPr>
          <a:lstStyle/>
          <a:p>
            <a:r>
              <a:rPr lang="en-US" sz="3200" dirty="0">
                <a:solidFill>
                  <a:schemeClr val="bg1"/>
                </a:solidFill>
              </a:rPr>
              <a:t>Chapters 7 through 9</a:t>
            </a:r>
          </a:p>
        </p:txBody>
      </p:sp>
      <p:sp>
        <p:nvSpPr>
          <p:cNvPr id="5" name="Slide Number Placeholder 4"/>
          <p:cNvSpPr>
            <a:spLocks noGrp="1"/>
          </p:cNvSpPr>
          <p:nvPr>
            <p:ph type="sldNum" sz="quarter" idx="12"/>
          </p:nvPr>
        </p:nvSpPr>
        <p:spPr/>
        <p:txBody>
          <a:bodyPr/>
          <a:lstStyle/>
          <a:p>
            <a:fld id="{F8B5DA1B-6C24-4748-B347-265A9C40C776}" type="slidenum">
              <a:rPr lang="en-US">
                <a:solidFill>
                  <a:srgbClr val="FFFFFF"/>
                </a:solidFill>
                <a:latin typeface="Arial"/>
              </a:rPr>
              <a:pPr/>
              <a:t>22</a:t>
            </a:fld>
            <a:endParaRPr lang="en-US" dirty="0">
              <a:solidFill>
                <a:srgbClr val="FFFFFF"/>
              </a:solidFill>
              <a:latin typeface="Arial"/>
            </a:endParaRPr>
          </a:p>
        </p:txBody>
      </p:sp>
    </p:spTree>
    <p:extLst>
      <p:ext uri="{BB962C8B-B14F-4D97-AF65-F5344CB8AC3E}">
        <p14:creationId xmlns:p14="http://schemas.microsoft.com/office/powerpoint/2010/main" val="19181395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31A2A22-AB04-43F6-87C5-0C8A2BA5CDA1}"/>
              </a:ext>
            </a:extLst>
          </p:cNvPr>
          <p:cNvSpPr>
            <a:spLocks noGrp="1"/>
          </p:cNvSpPr>
          <p:nvPr>
            <p:ph type="sldNum" sz="quarter" idx="12"/>
          </p:nvPr>
        </p:nvSpPr>
        <p:spPr/>
        <p:txBody>
          <a:bodyPr/>
          <a:lstStyle/>
          <a:p>
            <a:pPr>
              <a:defRPr/>
            </a:pPr>
            <a:fld id="{455FB14D-368A-437A-99F1-9AF928F1B45F}" type="slidenum">
              <a:rPr lang="en-US" smtClean="0"/>
              <a:pPr>
                <a:defRPr/>
              </a:pPr>
              <a:t>23</a:t>
            </a:fld>
            <a:endParaRPr lang="en-US" dirty="0"/>
          </a:p>
        </p:txBody>
      </p:sp>
      <p:pic>
        <p:nvPicPr>
          <p:cNvPr id="4" name="Picture 3">
            <a:extLst>
              <a:ext uri="{FF2B5EF4-FFF2-40B4-BE49-F238E27FC236}">
                <a16:creationId xmlns:a16="http://schemas.microsoft.com/office/drawing/2014/main" id="{D1268B7F-DB60-4EB4-B535-728964A6710B}"/>
              </a:ext>
            </a:extLst>
          </p:cNvPr>
          <p:cNvPicPr>
            <a:picLocks noChangeAspect="1"/>
          </p:cNvPicPr>
          <p:nvPr/>
        </p:nvPicPr>
        <p:blipFill>
          <a:blip r:embed="rId2"/>
          <a:stretch>
            <a:fillRect/>
          </a:stretch>
        </p:blipFill>
        <p:spPr>
          <a:xfrm>
            <a:off x="2406718" y="450574"/>
            <a:ext cx="7028830" cy="613837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0149643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E80D08F-770B-4EAE-BA7B-C1EB6F6B7B87}"/>
              </a:ext>
            </a:extLst>
          </p:cNvPr>
          <p:cNvSpPr>
            <a:spLocks noGrp="1"/>
          </p:cNvSpPr>
          <p:nvPr>
            <p:ph type="sldNum" sz="quarter" idx="12"/>
          </p:nvPr>
        </p:nvSpPr>
        <p:spPr/>
        <p:txBody>
          <a:bodyPr/>
          <a:lstStyle/>
          <a:p>
            <a:pPr>
              <a:defRPr/>
            </a:pPr>
            <a:fld id="{455FB14D-368A-437A-99F1-9AF928F1B45F}" type="slidenum">
              <a:rPr lang="en-US" smtClean="0"/>
              <a:pPr>
                <a:defRPr/>
              </a:pPr>
              <a:t>24</a:t>
            </a:fld>
            <a:endParaRPr lang="en-US" dirty="0"/>
          </a:p>
        </p:txBody>
      </p:sp>
      <p:pic>
        <p:nvPicPr>
          <p:cNvPr id="4" name="Picture 3">
            <a:extLst>
              <a:ext uri="{FF2B5EF4-FFF2-40B4-BE49-F238E27FC236}">
                <a16:creationId xmlns:a16="http://schemas.microsoft.com/office/drawing/2014/main" id="{34BF0E02-CE03-4F23-AD29-B7376220C77D}"/>
              </a:ext>
            </a:extLst>
          </p:cNvPr>
          <p:cNvPicPr>
            <a:picLocks noChangeAspect="1"/>
          </p:cNvPicPr>
          <p:nvPr/>
        </p:nvPicPr>
        <p:blipFill>
          <a:blip r:embed="rId2"/>
          <a:stretch>
            <a:fillRect/>
          </a:stretch>
        </p:blipFill>
        <p:spPr>
          <a:xfrm>
            <a:off x="674238" y="1391478"/>
            <a:ext cx="10594931" cy="4267200"/>
          </a:xfrm>
          <a:prstGeom prst="rect">
            <a:avLst/>
          </a:prstGeom>
        </p:spPr>
      </p:pic>
      <p:sp>
        <p:nvSpPr>
          <p:cNvPr id="5" name="TextBox 4">
            <a:extLst>
              <a:ext uri="{FF2B5EF4-FFF2-40B4-BE49-F238E27FC236}">
                <a16:creationId xmlns:a16="http://schemas.microsoft.com/office/drawing/2014/main" id="{CAFF3594-70C8-47A1-A022-3D8385F6B8C0}"/>
              </a:ext>
            </a:extLst>
          </p:cNvPr>
          <p:cNvSpPr txBox="1"/>
          <p:nvPr/>
        </p:nvSpPr>
        <p:spPr>
          <a:xfrm>
            <a:off x="530087" y="304800"/>
            <a:ext cx="11370365" cy="830997"/>
          </a:xfrm>
          <a:prstGeom prst="rect">
            <a:avLst/>
          </a:prstGeom>
          <a:noFill/>
        </p:spPr>
        <p:txBody>
          <a:bodyPr wrap="square" rtlCol="0">
            <a:spAutoFit/>
          </a:bodyPr>
          <a:lstStyle/>
          <a:p>
            <a:r>
              <a:rPr lang="en-US" sz="4800" dirty="0">
                <a:solidFill>
                  <a:schemeClr val="accent1"/>
                </a:solidFill>
              </a:rPr>
              <a:t>703.7 Marking of Fire or Smoke Walls </a:t>
            </a:r>
          </a:p>
        </p:txBody>
      </p:sp>
    </p:spTree>
    <p:extLst>
      <p:ext uri="{BB962C8B-B14F-4D97-AF65-F5344CB8AC3E}">
        <p14:creationId xmlns:p14="http://schemas.microsoft.com/office/powerpoint/2010/main" val="18751586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7269CC0-4A41-49BD-A95C-91D3D5AD37FB}"/>
              </a:ext>
            </a:extLst>
          </p:cNvPr>
          <p:cNvSpPr>
            <a:spLocks noGrp="1"/>
          </p:cNvSpPr>
          <p:nvPr>
            <p:ph type="sldNum" sz="quarter" idx="12"/>
          </p:nvPr>
        </p:nvSpPr>
        <p:spPr/>
        <p:txBody>
          <a:bodyPr/>
          <a:lstStyle/>
          <a:p>
            <a:pPr>
              <a:defRPr/>
            </a:pPr>
            <a:fld id="{455FB14D-368A-437A-99F1-9AF928F1B45F}" type="slidenum">
              <a:rPr lang="en-US" smtClean="0"/>
              <a:pPr>
                <a:defRPr/>
              </a:pPr>
              <a:t>25</a:t>
            </a:fld>
            <a:endParaRPr lang="en-US" dirty="0"/>
          </a:p>
        </p:txBody>
      </p:sp>
      <p:pic>
        <p:nvPicPr>
          <p:cNvPr id="4" name="Picture 3">
            <a:extLst>
              <a:ext uri="{FF2B5EF4-FFF2-40B4-BE49-F238E27FC236}">
                <a16:creationId xmlns:a16="http://schemas.microsoft.com/office/drawing/2014/main" id="{F06AB004-4E5C-405F-B78F-8FAD9D912C74}"/>
              </a:ext>
            </a:extLst>
          </p:cNvPr>
          <p:cNvPicPr>
            <a:picLocks noChangeAspect="1"/>
          </p:cNvPicPr>
          <p:nvPr/>
        </p:nvPicPr>
        <p:blipFill>
          <a:blip r:embed="rId2"/>
          <a:stretch>
            <a:fillRect/>
          </a:stretch>
        </p:blipFill>
        <p:spPr>
          <a:xfrm>
            <a:off x="2478156" y="410464"/>
            <a:ext cx="7169425" cy="5995926"/>
          </a:xfrm>
          <a:prstGeom prst="rect">
            <a:avLst/>
          </a:prstGeom>
        </p:spPr>
      </p:pic>
    </p:spTree>
    <p:extLst>
      <p:ext uri="{BB962C8B-B14F-4D97-AF65-F5344CB8AC3E}">
        <p14:creationId xmlns:p14="http://schemas.microsoft.com/office/powerpoint/2010/main" val="12196893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p:txBody>
          <a:bodyPr/>
          <a:lstStyle/>
          <a:p>
            <a:pPr>
              <a:defRPr/>
            </a:pPr>
            <a:fld id="{394EC9B9-9FF4-4096-A789-57A3D74D88B6}" type="slidenum">
              <a:rPr lang="en-US">
                <a:solidFill>
                  <a:srgbClr val="000000"/>
                </a:solidFill>
                <a:latin typeface="Arial"/>
              </a:rPr>
              <a:pPr>
                <a:defRPr/>
              </a:pPr>
              <a:t>26</a:t>
            </a:fld>
            <a:endParaRPr lang="en-US" dirty="0">
              <a:solidFill>
                <a:srgbClr val="000000"/>
              </a:solidFill>
              <a:latin typeface="Arial"/>
            </a:endParaRPr>
          </a:p>
        </p:txBody>
      </p:sp>
      <p:sp>
        <p:nvSpPr>
          <p:cNvPr id="2" name="Title 1"/>
          <p:cNvSpPr>
            <a:spLocks noGrp="1"/>
          </p:cNvSpPr>
          <p:nvPr>
            <p:ph type="title" idx="4294967295"/>
          </p:nvPr>
        </p:nvSpPr>
        <p:spPr>
          <a:xfrm>
            <a:off x="667889" y="251793"/>
            <a:ext cx="10500379" cy="1033669"/>
          </a:xfrm>
        </p:spPr>
        <p:txBody>
          <a:bodyPr>
            <a:normAutofit/>
          </a:bodyPr>
          <a:lstStyle/>
          <a:p>
            <a:r>
              <a:rPr lang="en-US" dirty="0"/>
              <a:t>704.4 Protection of Secondary Members</a:t>
            </a:r>
          </a:p>
        </p:txBody>
      </p:sp>
      <p:sp>
        <p:nvSpPr>
          <p:cNvPr id="4" name="Content Placeholder 3"/>
          <p:cNvSpPr>
            <a:spLocks noGrp="1"/>
          </p:cNvSpPr>
          <p:nvPr>
            <p:ph sz="half" idx="4294967295"/>
          </p:nvPr>
        </p:nvSpPr>
        <p:spPr>
          <a:xfrm>
            <a:off x="1162878" y="1285462"/>
            <a:ext cx="10406270" cy="3951288"/>
          </a:xfrm>
        </p:spPr>
        <p:txBody>
          <a:bodyPr>
            <a:normAutofit/>
          </a:bodyPr>
          <a:lstStyle/>
          <a:p>
            <a:r>
              <a:rPr lang="en-US" sz="3200" dirty="0"/>
              <a:t>For structural fire protection purposes, the secondary member protection requirements have been reformatted and clarify that the secondary members in a horizontal assembly can be protected by a ceiling membrane.</a:t>
            </a:r>
          </a:p>
          <a:p>
            <a:r>
              <a:rPr lang="en-US" sz="3200" dirty="0"/>
              <a:t>Also clarified that only membrane protection is required for all studs in a bearing condition, not just king studs.</a:t>
            </a:r>
          </a:p>
        </p:txBody>
      </p:sp>
    </p:spTree>
    <p:extLst>
      <p:ext uri="{BB962C8B-B14F-4D97-AF65-F5344CB8AC3E}">
        <p14:creationId xmlns:p14="http://schemas.microsoft.com/office/powerpoint/2010/main" val="8981828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p:txBody>
          <a:bodyPr/>
          <a:lstStyle/>
          <a:p>
            <a:pPr>
              <a:defRPr/>
            </a:pPr>
            <a:fld id="{394EC9B9-9FF4-4096-A789-57A3D74D88B6}" type="slidenum">
              <a:rPr lang="en-US">
                <a:solidFill>
                  <a:srgbClr val="000000"/>
                </a:solidFill>
                <a:latin typeface="Arial"/>
              </a:rPr>
              <a:pPr>
                <a:defRPr/>
              </a:pPr>
              <a:t>27</a:t>
            </a:fld>
            <a:endParaRPr lang="en-US" dirty="0">
              <a:solidFill>
                <a:srgbClr val="000000"/>
              </a:solidFill>
              <a:latin typeface="Arial"/>
            </a:endParaRPr>
          </a:p>
        </p:txBody>
      </p:sp>
      <p:pic>
        <p:nvPicPr>
          <p:cNvPr id="6" name="Picture 5">
            <a:extLst>
              <a:ext uri="{FF2B5EF4-FFF2-40B4-BE49-F238E27FC236}">
                <a16:creationId xmlns:a16="http://schemas.microsoft.com/office/drawing/2014/main" id="{2151B8E4-B47A-4A06-BB79-E9679561DD07}"/>
              </a:ext>
            </a:extLst>
          </p:cNvPr>
          <p:cNvPicPr>
            <a:picLocks noChangeAspect="1"/>
          </p:cNvPicPr>
          <p:nvPr/>
        </p:nvPicPr>
        <p:blipFill>
          <a:blip r:embed="rId3"/>
          <a:stretch>
            <a:fillRect/>
          </a:stretch>
        </p:blipFill>
        <p:spPr>
          <a:xfrm>
            <a:off x="1490286" y="739153"/>
            <a:ext cx="8864631" cy="5667237"/>
          </a:xfrm>
          <a:prstGeom prst="rect">
            <a:avLst/>
          </a:prstGeom>
        </p:spPr>
      </p:pic>
    </p:spTree>
    <p:extLst>
      <p:ext uri="{BB962C8B-B14F-4D97-AF65-F5344CB8AC3E}">
        <p14:creationId xmlns:p14="http://schemas.microsoft.com/office/powerpoint/2010/main" val="35626584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p:txBody>
          <a:bodyPr/>
          <a:lstStyle/>
          <a:p>
            <a:pPr>
              <a:defRPr/>
            </a:pPr>
            <a:fld id="{394EC9B9-9FF4-4096-A789-57A3D74D88B6}" type="slidenum">
              <a:rPr lang="en-US">
                <a:solidFill>
                  <a:srgbClr val="000000"/>
                </a:solidFill>
                <a:latin typeface="Arial"/>
              </a:rPr>
              <a:pPr>
                <a:defRPr/>
              </a:pPr>
              <a:t>28</a:t>
            </a:fld>
            <a:endParaRPr lang="en-US" dirty="0">
              <a:solidFill>
                <a:srgbClr val="000000"/>
              </a:solidFill>
              <a:latin typeface="Arial"/>
            </a:endParaRPr>
          </a:p>
        </p:txBody>
      </p:sp>
      <p:sp>
        <p:nvSpPr>
          <p:cNvPr id="2" name="Title 1"/>
          <p:cNvSpPr>
            <a:spLocks noGrp="1"/>
          </p:cNvSpPr>
          <p:nvPr>
            <p:ph type="title" idx="4294967295"/>
          </p:nvPr>
        </p:nvSpPr>
        <p:spPr>
          <a:xfrm>
            <a:off x="689113" y="244475"/>
            <a:ext cx="11264348" cy="1289809"/>
          </a:xfrm>
        </p:spPr>
        <p:txBody>
          <a:bodyPr>
            <a:normAutofit/>
          </a:bodyPr>
          <a:lstStyle/>
          <a:p>
            <a:r>
              <a:rPr lang="en-US" dirty="0"/>
              <a:t>704.4 Protection of Secondary Members</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0990" y="1227138"/>
            <a:ext cx="9198823" cy="5361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862233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4EC9B9-9FF4-4096-A789-57A3D74D88B6}" type="slidenum">
              <a:rPr kumimoji="0" lang="en-US" sz="1000" b="0" i="0" u="none" strike="noStrike" kern="1200" cap="none" spc="0" normalizeH="0" baseline="0" noProof="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000" b="0" i="0" u="none" strike="noStrike" kern="1200" cap="none" spc="0" normalizeH="0" baseline="0" noProof="0" dirty="0">
              <a:ln>
                <a:noFill/>
              </a:ln>
              <a:solidFill>
                <a:srgbClr val="000000"/>
              </a:solidFill>
              <a:effectLst/>
              <a:uLnTx/>
              <a:uFillTx/>
              <a:latin typeface="Arial"/>
              <a:ea typeface="+mn-ea"/>
              <a:cs typeface="+mn-cs"/>
            </a:endParaRPr>
          </a:p>
        </p:txBody>
      </p:sp>
      <p:sp>
        <p:nvSpPr>
          <p:cNvPr id="2" name="Title 1"/>
          <p:cNvSpPr>
            <a:spLocks noGrp="1"/>
          </p:cNvSpPr>
          <p:nvPr>
            <p:ph type="title" idx="4294967295"/>
          </p:nvPr>
        </p:nvSpPr>
        <p:spPr>
          <a:xfrm>
            <a:off x="848140" y="143428"/>
            <a:ext cx="9875838" cy="1355725"/>
          </a:xfrm>
        </p:spPr>
        <p:txBody>
          <a:bodyPr>
            <a:normAutofit/>
          </a:bodyPr>
          <a:lstStyle/>
          <a:p>
            <a:r>
              <a:rPr lang="en-US" dirty="0"/>
              <a:t>705.3 Buildings on the Same Lot</a:t>
            </a:r>
          </a:p>
        </p:txBody>
      </p:sp>
      <p:sp>
        <p:nvSpPr>
          <p:cNvPr id="4" name="Content Placeholder 3"/>
          <p:cNvSpPr>
            <a:spLocks noGrp="1"/>
          </p:cNvSpPr>
          <p:nvPr>
            <p:ph sz="half" idx="4294967295"/>
          </p:nvPr>
        </p:nvSpPr>
        <p:spPr>
          <a:xfrm>
            <a:off x="1497153" y="1543504"/>
            <a:ext cx="9412356" cy="4846292"/>
          </a:xfrm>
        </p:spPr>
        <p:txBody>
          <a:bodyPr>
            <a:normAutofit/>
          </a:bodyPr>
          <a:lstStyle/>
          <a:p>
            <a:r>
              <a:rPr lang="en-US" sz="2800" dirty="0"/>
              <a:t>Openings are now permitted through adjacent exterior walls of a Group S-2 parking garage and a Group R-2 building on the same lot where buildings are regulated as two buildings on the same lot and the fire separation distance is zero.</a:t>
            </a:r>
          </a:p>
          <a:p>
            <a:r>
              <a:rPr lang="en-US" sz="2800" dirty="0"/>
              <a:t>Typically, no openings would be permitted due to 0 FSD.</a:t>
            </a:r>
          </a:p>
          <a:p>
            <a:r>
              <a:rPr lang="en-US" sz="2800" dirty="0"/>
              <a:t>Applicable to a very specific condition</a:t>
            </a:r>
          </a:p>
          <a:p>
            <a:r>
              <a:rPr lang="en-US" sz="2800" dirty="0"/>
              <a:t>Group R-2 to be of Type I or II construction.</a:t>
            </a:r>
          </a:p>
          <a:p>
            <a:endParaRPr lang="en-US" dirty="0"/>
          </a:p>
        </p:txBody>
      </p:sp>
      <p:sp>
        <p:nvSpPr>
          <p:cNvPr id="9" name="Right Arrow 8"/>
          <p:cNvSpPr/>
          <p:nvPr/>
        </p:nvSpPr>
        <p:spPr>
          <a:xfrm>
            <a:off x="10319004" y="5988558"/>
            <a:ext cx="184404" cy="121158"/>
          </a:xfrm>
          <a:prstGeom prst="rightArrow">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15968440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B5DA1B-6C24-4748-B347-265A9C40C776}" type="slidenum">
              <a:rPr kumimoji="0" lang="en-US" sz="1000" b="0" i="0" u="none" strike="noStrike" kern="1200" cap="none" spc="0" normalizeH="0" baseline="0" noProof="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000" b="0" i="0" u="none" strike="noStrike" kern="1200" cap="none" spc="0" normalizeH="0" baseline="0" noProof="0" dirty="0">
              <a:ln>
                <a:noFill/>
              </a:ln>
              <a:solidFill>
                <a:srgbClr val="000000"/>
              </a:solidFill>
              <a:effectLst/>
              <a:uLnTx/>
              <a:uFillTx/>
              <a:latin typeface="Arial"/>
              <a:ea typeface="+mn-ea"/>
              <a:cs typeface="+mn-cs"/>
            </a:endParaRPr>
          </a:p>
        </p:txBody>
      </p:sp>
      <p:sp>
        <p:nvSpPr>
          <p:cNvPr id="2" name="Title 1"/>
          <p:cNvSpPr>
            <a:spLocks noGrp="1"/>
          </p:cNvSpPr>
          <p:nvPr>
            <p:ph type="title" idx="4294967295"/>
          </p:nvPr>
        </p:nvSpPr>
        <p:spPr>
          <a:xfrm>
            <a:off x="543338" y="282438"/>
            <a:ext cx="9875838" cy="1355725"/>
          </a:xfrm>
        </p:spPr>
        <p:txBody>
          <a:bodyPr>
            <a:normAutofit/>
          </a:bodyPr>
          <a:lstStyle/>
          <a:p>
            <a:r>
              <a:rPr lang="en-US" sz="5400" dirty="0"/>
              <a:t>Topics</a:t>
            </a:r>
          </a:p>
        </p:txBody>
      </p:sp>
      <p:sp>
        <p:nvSpPr>
          <p:cNvPr id="3" name="Content Placeholder 2"/>
          <p:cNvSpPr>
            <a:spLocks noGrp="1"/>
          </p:cNvSpPr>
          <p:nvPr>
            <p:ph idx="4294967295"/>
          </p:nvPr>
        </p:nvSpPr>
        <p:spPr>
          <a:xfrm>
            <a:off x="1471198" y="1638163"/>
            <a:ext cx="9872662" cy="4038600"/>
          </a:xfrm>
        </p:spPr>
        <p:txBody>
          <a:bodyPr>
            <a:normAutofit/>
          </a:bodyPr>
          <a:lstStyle/>
          <a:p>
            <a:r>
              <a:rPr lang="en-US" sz="3200" dirty="0"/>
              <a:t>Building Height &amp; Area, Chapter 5</a:t>
            </a:r>
          </a:p>
          <a:p>
            <a:r>
              <a:rPr lang="en-US" sz="3200" dirty="0"/>
              <a:t>Fire Protection, Chapter 7 </a:t>
            </a:r>
          </a:p>
          <a:p>
            <a:r>
              <a:rPr lang="en-US" sz="3200" dirty="0"/>
              <a:t>Means of Egress, Chapter 10</a:t>
            </a:r>
          </a:p>
        </p:txBody>
      </p:sp>
    </p:spTree>
    <p:extLst>
      <p:ext uri="{BB962C8B-B14F-4D97-AF65-F5344CB8AC3E}">
        <p14:creationId xmlns:p14="http://schemas.microsoft.com/office/powerpoint/2010/main" val="4971200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4EC9B9-9FF4-4096-A789-57A3D74D88B6}" type="slidenum">
              <a:rPr kumimoji="0" lang="en-US" sz="1000" b="0" i="0" u="none" strike="noStrike" kern="1200" cap="none" spc="0" normalizeH="0" baseline="0" noProof="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000" b="0" i="0" u="none" strike="noStrike" kern="1200" cap="none" spc="0" normalizeH="0" baseline="0" noProof="0" dirty="0">
              <a:ln>
                <a:noFill/>
              </a:ln>
              <a:solidFill>
                <a:srgbClr val="000000"/>
              </a:solidFill>
              <a:effectLst/>
              <a:uLnTx/>
              <a:uFillTx/>
              <a:latin typeface="Arial"/>
              <a:ea typeface="+mn-ea"/>
              <a:cs typeface="+mn-cs"/>
            </a:endParaRPr>
          </a:p>
        </p:txBody>
      </p:sp>
      <p:pic>
        <p:nvPicPr>
          <p:cNvPr id="512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3441"/>
          <a:stretch/>
        </p:blipFill>
        <p:spPr bwMode="auto">
          <a:xfrm>
            <a:off x="1577010" y="702366"/>
            <a:ext cx="9095960" cy="58320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idx="4294967295"/>
          </p:nvPr>
        </p:nvSpPr>
        <p:spPr>
          <a:xfrm>
            <a:off x="530087" y="159027"/>
            <a:ext cx="9875838" cy="1086678"/>
          </a:xfrm>
        </p:spPr>
        <p:txBody>
          <a:bodyPr>
            <a:normAutofit/>
          </a:bodyPr>
          <a:lstStyle/>
          <a:p>
            <a:r>
              <a:rPr lang="en-US" dirty="0"/>
              <a:t>705.3 Buildings on the Same Lot</a:t>
            </a:r>
          </a:p>
        </p:txBody>
      </p:sp>
    </p:spTree>
    <p:extLst>
      <p:ext uri="{BB962C8B-B14F-4D97-AF65-F5344CB8AC3E}">
        <p14:creationId xmlns:p14="http://schemas.microsoft.com/office/powerpoint/2010/main" val="19156299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4EC9B9-9FF4-4096-A789-57A3D74D88B6}" type="slidenum">
              <a:rPr kumimoji="0" lang="en-US" sz="1000" b="0" i="0" u="none" strike="noStrike" kern="1200" cap="none" spc="0" normalizeH="0" baseline="0" noProof="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000" b="0" i="0" u="none" strike="noStrike" kern="1200" cap="none" spc="0" normalizeH="0" baseline="0" noProof="0" dirty="0">
              <a:ln>
                <a:noFill/>
              </a:ln>
              <a:solidFill>
                <a:srgbClr val="000000"/>
              </a:solidFill>
              <a:effectLst/>
              <a:uLnTx/>
              <a:uFillTx/>
              <a:latin typeface="Arial"/>
              <a:ea typeface="+mn-ea"/>
              <a:cs typeface="+mn-cs"/>
            </a:endParaRPr>
          </a:p>
        </p:txBody>
      </p:sp>
      <p:sp>
        <p:nvSpPr>
          <p:cNvPr id="2" name="Title 1"/>
          <p:cNvSpPr>
            <a:spLocks noGrp="1"/>
          </p:cNvSpPr>
          <p:nvPr>
            <p:ph type="title" idx="4294967295"/>
          </p:nvPr>
        </p:nvSpPr>
        <p:spPr>
          <a:xfrm>
            <a:off x="331304" y="251791"/>
            <a:ext cx="11767930" cy="1355725"/>
          </a:xfrm>
        </p:spPr>
        <p:txBody>
          <a:bodyPr>
            <a:normAutofit/>
          </a:bodyPr>
          <a:lstStyle/>
          <a:p>
            <a:r>
              <a:rPr lang="en-US" dirty="0"/>
              <a:t>705.6 Structural Element Bracing of Exterior Walls</a:t>
            </a:r>
          </a:p>
        </p:txBody>
      </p:sp>
      <p:sp>
        <p:nvSpPr>
          <p:cNvPr id="4" name="Content Placeholder 3"/>
          <p:cNvSpPr>
            <a:spLocks noGrp="1"/>
          </p:cNvSpPr>
          <p:nvPr>
            <p:ph sz="half" idx="4294967295"/>
          </p:nvPr>
        </p:nvSpPr>
        <p:spPr>
          <a:xfrm>
            <a:off x="1467679" y="1607516"/>
            <a:ext cx="10180982" cy="4819788"/>
          </a:xfrm>
        </p:spPr>
        <p:txBody>
          <a:bodyPr/>
          <a:lstStyle/>
          <a:p>
            <a:r>
              <a:rPr lang="en-US" sz="2800" dirty="0"/>
              <a:t>Interior structural elements, such as floor or roof elements, that brace exterior walls are no longer required to be regulated for fire resistance due to the exterior wall’s rating regardless of the building’s proximity to a lot line.</a:t>
            </a:r>
          </a:p>
          <a:p>
            <a:r>
              <a:rPr lang="en-US" sz="2800" dirty="0"/>
              <a:t>Interior bracing elements, such as a floor and/or roof system, that are not in plane of exterior wall, need only be protected based on Table 601.</a:t>
            </a:r>
          </a:p>
          <a:p>
            <a:r>
              <a:rPr lang="en-US" sz="2800" dirty="0"/>
              <a:t>Intended in 2012 code change, but not fully clarified.</a:t>
            </a:r>
          </a:p>
          <a:p>
            <a:r>
              <a:rPr lang="en-US" sz="2800" dirty="0"/>
              <a:t>Provision has traditionally been interpreted in a variety of ways</a:t>
            </a:r>
            <a:r>
              <a:rPr lang="en-US" dirty="0"/>
              <a:t>.</a:t>
            </a:r>
          </a:p>
        </p:txBody>
      </p:sp>
      <p:sp>
        <p:nvSpPr>
          <p:cNvPr id="9" name="Right Arrow 8"/>
          <p:cNvSpPr/>
          <p:nvPr/>
        </p:nvSpPr>
        <p:spPr>
          <a:xfrm>
            <a:off x="10319004" y="5988558"/>
            <a:ext cx="184404" cy="121158"/>
          </a:xfrm>
          <a:prstGeom prst="rightArrow">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39309448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4EC9B9-9FF4-4096-A789-57A3D74D88B6}" type="slidenum">
              <a:rPr kumimoji="0" lang="en-US" sz="1000" b="0" i="0" u="none" strike="noStrike" kern="1200" cap="none" spc="0" normalizeH="0" baseline="0" noProof="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000" b="0" i="0" u="none" strike="noStrike" kern="1200" cap="none" spc="0" normalizeH="0" baseline="0" noProof="0" dirty="0">
              <a:ln>
                <a:noFill/>
              </a:ln>
              <a:solidFill>
                <a:srgbClr val="000000"/>
              </a:solidFill>
              <a:effectLst/>
              <a:uLnTx/>
              <a:uFillTx/>
              <a:latin typeface="Arial"/>
              <a:ea typeface="+mn-ea"/>
              <a:cs typeface="+mn-cs"/>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62331" y="440978"/>
            <a:ext cx="6484663" cy="6075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idx="4294967295"/>
          </p:nvPr>
        </p:nvSpPr>
        <p:spPr>
          <a:xfrm>
            <a:off x="728871" y="490329"/>
            <a:ext cx="3445564" cy="4572001"/>
          </a:xfrm>
        </p:spPr>
        <p:txBody>
          <a:bodyPr>
            <a:normAutofit/>
          </a:bodyPr>
          <a:lstStyle/>
          <a:p>
            <a:r>
              <a:rPr lang="en-US" sz="4800" dirty="0"/>
              <a:t>705.6 Structural Element</a:t>
            </a:r>
            <a:br>
              <a:rPr lang="en-US" sz="4800" dirty="0"/>
            </a:br>
            <a:r>
              <a:rPr lang="en-US" sz="4800" dirty="0"/>
              <a:t>Bracing of Exterior Walls</a:t>
            </a:r>
          </a:p>
        </p:txBody>
      </p:sp>
    </p:spTree>
    <p:extLst>
      <p:ext uri="{BB962C8B-B14F-4D97-AF65-F5344CB8AC3E}">
        <p14:creationId xmlns:p14="http://schemas.microsoft.com/office/powerpoint/2010/main" val="11520135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4EC9B9-9FF4-4096-A789-57A3D74D88B6}" type="slidenum">
              <a:rPr kumimoji="0" lang="en-US" sz="1000" b="0" i="0" u="none" strike="noStrike" kern="1200" cap="none" spc="0" normalizeH="0" baseline="0" noProof="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000" b="0" i="0" u="none" strike="noStrike" kern="1200" cap="none" spc="0" normalizeH="0" baseline="0" noProof="0" dirty="0">
              <a:ln>
                <a:noFill/>
              </a:ln>
              <a:solidFill>
                <a:srgbClr val="000000"/>
              </a:solidFill>
              <a:effectLst/>
              <a:uLnTx/>
              <a:uFillTx/>
              <a:latin typeface="Arial"/>
              <a:ea typeface="+mn-ea"/>
              <a:cs typeface="+mn-cs"/>
            </a:endParaRPr>
          </a:p>
        </p:txBody>
      </p:sp>
      <p:sp>
        <p:nvSpPr>
          <p:cNvPr id="2" name="Title 1"/>
          <p:cNvSpPr>
            <a:spLocks noGrp="1"/>
          </p:cNvSpPr>
          <p:nvPr>
            <p:ph type="title" idx="4294967295"/>
          </p:nvPr>
        </p:nvSpPr>
        <p:spPr>
          <a:xfrm>
            <a:off x="834887" y="238539"/>
            <a:ext cx="9875838" cy="1012323"/>
          </a:xfrm>
        </p:spPr>
        <p:txBody>
          <a:bodyPr>
            <a:normAutofit/>
          </a:bodyPr>
          <a:lstStyle/>
          <a:p>
            <a:r>
              <a:rPr lang="en-US" dirty="0"/>
              <a:t>705.8.5 Vertical Separation of Openings</a:t>
            </a:r>
          </a:p>
        </p:txBody>
      </p:sp>
      <p:sp>
        <p:nvSpPr>
          <p:cNvPr id="4" name="Content Placeholder 3"/>
          <p:cNvSpPr>
            <a:spLocks noGrp="1"/>
          </p:cNvSpPr>
          <p:nvPr>
            <p:ph sz="half" idx="4294967295"/>
          </p:nvPr>
        </p:nvSpPr>
        <p:spPr>
          <a:xfrm>
            <a:off x="1417983" y="1364974"/>
            <a:ext cx="9806608" cy="4858854"/>
          </a:xfrm>
        </p:spPr>
        <p:txBody>
          <a:bodyPr>
            <a:normAutofit/>
          </a:bodyPr>
          <a:lstStyle/>
          <a:p>
            <a:r>
              <a:rPr lang="en-US" sz="3200" dirty="0"/>
              <a:t>Where a fire-resistance-rated wall is provided to address the concern of a fire spreading out of the building and then exposing an upper-level opening, the exterior wall must be rated from both sides, regardless of the fire separation distance.</a:t>
            </a:r>
          </a:p>
          <a:p>
            <a:r>
              <a:rPr lang="en-US" sz="3200" dirty="0"/>
              <a:t>Overrides allowance by Section 705.5 for ‘fire side only’ wall where FSD exceeds 10 feet.</a:t>
            </a:r>
          </a:p>
          <a:p>
            <a:r>
              <a:rPr lang="en-US" sz="3200" dirty="0"/>
              <a:t>Typically, no exterior exposure is assumed, however in this case it is the primary consideration.</a:t>
            </a:r>
          </a:p>
        </p:txBody>
      </p:sp>
      <p:sp>
        <p:nvSpPr>
          <p:cNvPr id="9" name="Right Arrow 8"/>
          <p:cNvSpPr/>
          <p:nvPr/>
        </p:nvSpPr>
        <p:spPr>
          <a:xfrm>
            <a:off x="10319004" y="5988558"/>
            <a:ext cx="184404" cy="121158"/>
          </a:xfrm>
          <a:prstGeom prst="rightArrow">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2579426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4EC9B9-9FF4-4096-A789-57A3D74D88B6}" type="slidenum">
              <a:rPr kumimoji="0" lang="en-US" sz="1000" b="0" i="0" u="none" strike="noStrike" kern="1200" cap="none" spc="0" normalizeH="0" baseline="0" noProof="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000" b="0" i="0" u="none" strike="noStrike" kern="1200" cap="none" spc="0" normalizeH="0" baseline="0" noProof="0" dirty="0">
              <a:ln>
                <a:noFill/>
              </a:ln>
              <a:solidFill>
                <a:srgbClr val="000000"/>
              </a:solidFill>
              <a:effectLst/>
              <a:uLnTx/>
              <a:uFillTx/>
              <a:latin typeface="Arial"/>
              <a:ea typeface="+mn-ea"/>
              <a:cs typeface="+mn-cs"/>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4012" y="1016548"/>
            <a:ext cx="8613913" cy="5207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idx="4294967295"/>
          </p:nvPr>
        </p:nvSpPr>
        <p:spPr>
          <a:xfrm>
            <a:off x="861392" y="251792"/>
            <a:ext cx="9875838" cy="969066"/>
          </a:xfrm>
        </p:spPr>
        <p:txBody>
          <a:bodyPr>
            <a:normAutofit/>
          </a:bodyPr>
          <a:lstStyle/>
          <a:p>
            <a:r>
              <a:rPr lang="en-US" dirty="0"/>
              <a:t>705.8.5 Vertical Separation of Openings</a:t>
            </a:r>
          </a:p>
        </p:txBody>
      </p:sp>
    </p:spTree>
    <p:extLst>
      <p:ext uri="{BB962C8B-B14F-4D97-AF65-F5344CB8AC3E}">
        <p14:creationId xmlns:p14="http://schemas.microsoft.com/office/powerpoint/2010/main" val="244533883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5202684-E72F-44C2-B0C8-4C5342976C1C}"/>
              </a:ext>
            </a:extLst>
          </p:cNvPr>
          <p:cNvSpPr>
            <a:spLocks noGrp="1"/>
          </p:cNvSpPr>
          <p:nvPr>
            <p:ph type="sldNum" sz="quarter" idx="12"/>
          </p:nvPr>
        </p:nvSpPr>
        <p:spPr/>
        <p:txBody>
          <a:bodyPr/>
          <a:lstStyle/>
          <a:p>
            <a:pPr>
              <a:defRPr/>
            </a:pPr>
            <a:fld id="{455FB14D-368A-437A-99F1-9AF928F1B45F}" type="slidenum">
              <a:rPr lang="en-US" smtClean="0"/>
              <a:pPr>
                <a:defRPr/>
              </a:pPr>
              <a:t>35</a:t>
            </a:fld>
            <a:endParaRPr lang="en-US" dirty="0"/>
          </a:p>
        </p:txBody>
      </p:sp>
      <p:pic>
        <p:nvPicPr>
          <p:cNvPr id="4" name="Picture 3">
            <a:extLst>
              <a:ext uri="{FF2B5EF4-FFF2-40B4-BE49-F238E27FC236}">
                <a16:creationId xmlns:a16="http://schemas.microsoft.com/office/drawing/2014/main" id="{373FDA9D-D4E0-4705-BEEA-C9D79BCD15AE}"/>
              </a:ext>
            </a:extLst>
          </p:cNvPr>
          <p:cNvPicPr>
            <a:picLocks noChangeAspect="1"/>
          </p:cNvPicPr>
          <p:nvPr/>
        </p:nvPicPr>
        <p:blipFill>
          <a:blip r:embed="rId2"/>
          <a:stretch>
            <a:fillRect/>
          </a:stretch>
        </p:blipFill>
        <p:spPr>
          <a:xfrm>
            <a:off x="1762539" y="299515"/>
            <a:ext cx="8201853" cy="6168336"/>
          </a:xfrm>
          <a:prstGeom prst="rect">
            <a:avLst/>
          </a:prstGeom>
        </p:spPr>
      </p:pic>
    </p:spTree>
    <p:extLst>
      <p:ext uri="{BB962C8B-B14F-4D97-AF65-F5344CB8AC3E}">
        <p14:creationId xmlns:p14="http://schemas.microsoft.com/office/powerpoint/2010/main" val="96741177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F95EFB6-2E43-403D-8548-F1C664C38DC7}"/>
              </a:ext>
            </a:extLst>
          </p:cNvPr>
          <p:cNvSpPr>
            <a:spLocks noGrp="1"/>
          </p:cNvSpPr>
          <p:nvPr>
            <p:ph type="sldNum" sz="quarter" idx="12"/>
          </p:nvPr>
        </p:nvSpPr>
        <p:spPr/>
        <p:txBody>
          <a:bodyPr/>
          <a:lstStyle/>
          <a:p>
            <a:pPr>
              <a:defRPr/>
            </a:pPr>
            <a:fld id="{455FB14D-368A-437A-99F1-9AF928F1B45F}" type="slidenum">
              <a:rPr lang="en-US" smtClean="0"/>
              <a:pPr>
                <a:defRPr/>
              </a:pPr>
              <a:t>36</a:t>
            </a:fld>
            <a:endParaRPr lang="en-US" dirty="0"/>
          </a:p>
        </p:txBody>
      </p:sp>
      <p:pic>
        <p:nvPicPr>
          <p:cNvPr id="4" name="Picture 3">
            <a:extLst>
              <a:ext uri="{FF2B5EF4-FFF2-40B4-BE49-F238E27FC236}">
                <a16:creationId xmlns:a16="http://schemas.microsoft.com/office/drawing/2014/main" id="{347D54AD-4516-429D-8A30-7B7908293265}"/>
              </a:ext>
            </a:extLst>
          </p:cNvPr>
          <p:cNvPicPr>
            <a:picLocks noChangeAspect="1"/>
          </p:cNvPicPr>
          <p:nvPr/>
        </p:nvPicPr>
        <p:blipFill>
          <a:blip r:embed="rId2"/>
          <a:stretch>
            <a:fillRect/>
          </a:stretch>
        </p:blipFill>
        <p:spPr>
          <a:xfrm>
            <a:off x="808383" y="1411053"/>
            <a:ext cx="10716093" cy="1371904"/>
          </a:xfrm>
          <a:prstGeom prst="rect">
            <a:avLst/>
          </a:prstGeom>
        </p:spPr>
      </p:pic>
      <p:pic>
        <p:nvPicPr>
          <p:cNvPr id="5" name="Picture 4">
            <a:extLst>
              <a:ext uri="{FF2B5EF4-FFF2-40B4-BE49-F238E27FC236}">
                <a16:creationId xmlns:a16="http://schemas.microsoft.com/office/drawing/2014/main" id="{01F49087-D9BC-4DF7-9849-04AC7189579E}"/>
              </a:ext>
            </a:extLst>
          </p:cNvPr>
          <p:cNvPicPr>
            <a:picLocks noChangeAspect="1"/>
          </p:cNvPicPr>
          <p:nvPr/>
        </p:nvPicPr>
        <p:blipFill>
          <a:blip r:embed="rId3"/>
          <a:stretch>
            <a:fillRect/>
          </a:stretch>
        </p:blipFill>
        <p:spPr>
          <a:xfrm>
            <a:off x="198783" y="175137"/>
            <a:ext cx="10574081" cy="1286367"/>
          </a:xfrm>
          <a:prstGeom prst="rect">
            <a:avLst/>
          </a:prstGeom>
        </p:spPr>
      </p:pic>
      <p:pic>
        <p:nvPicPr>
          <p:cNvPr id="6" name="Picture 5">
            <a:extLst>
              <a:ext uri="{FF2B5EF4-FFF2-40B4-BE49-F238E27FC236}">
                <a16:creationId xmlns:a16="http://schemas.microsoft.com/office/drawing/2014/main" id="{00686008-F225-4968-BA11-21C3DCBBF3C4}"/>
              </a:ext>
            </a:extLst>
          </p:cNvPr>
          <p:cNvPicPr>
            <a:picLocks noChangeAspect="1"/>
          </p:cNvPicPr>
          <p:nvPr/>
        </p:nvPicPr>
        <p:blipFill>
          <a:blip r:embed="rId4"/>
          <a:stretch>
            <a:fillRect/>
          </a:stretch>
        </p:blipFill>
        <p:spPr>
          <a:xfrm>
            <a:off x="1121129" y="2782956"/>
            <a:ext cx="9914618" cy="1908313"/>
          </a:xfrm>
          <a:prstGeom prst="rect">
            <a:avLst/>
          </a:prstGeom>
        </p:spPr>
      </p:pic>
    </p:spTree>
    <p:extLst>
      <p:ext uri="{BB962C8B-B14F-4D97-AF65-F5344CB8AC3E}">
        <p14:creationId xmlns:p14="http://schemas.microsoft.com/office/powerpoint/2010/main" val="242273064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A1DB8A8-B138-4CE0-A916-E12131D0500F}"/>
              </a:ext>
            </a:extLst>
          </p:cNvPr>
          <p:cNvPicPr>
            <a:picLocks noChangeAspect="1"/>
          </p:cNvPicPr>
          <p:nvPr/>
        </p:nvPicPr>
        <p:blipFill>
          <a:blip r:embed="rId2"/>
          <a:stretch>
            <a:fillRect/>
          </a:stretch>
        </p:blipFill>
        <p:spPr>
          <a:xfrm>
            <a:off x="980661" y="254567"/>
            <a:ext cx="10055086" cy="6337673"/>
          </a:xfrm>
          <a:prstGeom prst="rect">
            <a:avLst/>
          </a:prstGeom>
        </p:spPr>
      </p:pic>
      <p:sp>
        <p:nvSpPr>
          <p:cNvPr id="3" name="Slide Number Placeholder 2">
            <a:extLst>
              <a:ext uri="{FF2B5EF4-FFF2-40B4-BE49-F238E27FC236}">
                <a16:creationId xmlns:a16="http://schemas.microsoft.com/office/drawing/2014/main" id="{B886EBBC-008E-489C-9BAB-FAA25B1E76AE}"/>
              </a:ext>
            </a:extLst>
          </p:cNvPr>
          <p:cNvSpPr>
            <a:spLocks noGrp="1"/>
          </p:cNvSpPr>
          <p:nvPr>
            <p:ph type="sldNum" sz="quarter" idx="12"/>
          </p:nvPr>
        </p:nvSpPr>
        <p:spPr/>
        <p:txBody>
          <a:bodyPr/>
          <a:lstStyle/>
          <a:p>
            <a:pPr>
              <a:defRPr/>
            </a:pPr>
            <a:fld id="{455FB14D-368A-437A-99F1-9AF928F1B45F}" type="slidenum">
              <a:rPr lang="en-US" smtClean="0"/>
              <a:pPr>
                <a:defRPr/>
              </a:pPr>
              <a:t>37</a:t>
            </a:fld>
            <a:endParaRPr lang="en-US" dirty="0"/>
          </a:p>
        </p:txBody>
      </p:sp>
    </p:spTree>
    <p:extLst>
      <p:ext uri="{BB962C8B-B14F-4D97-AF65-F5344CB8AC3E}">
        <p14:creationId xmlns:p14="http://schemas.microsoft.com/office/powerpoint/2010/main" val="106126341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FF65C69-D70D-4875-9C55-277B76699603}"/>
              </a:ext>
            </a:extLst>
          </p:cNvPr>
          <p:cNvSpPr>
            <a:spLocks noGrp="1"/>
          </p:cNvSpPr>
          <p:nvPr>
            <p:ph type="sldNum" sz="quarter" idx="12"/>
          </p:nvPr>
        </p:nvSpPr>
        <p:spPr/>
        <p:txBody>
          <a:bodyPr/>
          <a:lstStyle/>
          <a:p>
            <a:pPr>
              <a:defRPr/>
            </a:pPr>
            <a:fld id="{455FB14D-368A-437A-99F1-9AF928F1B45F}" type="slidenum">
              <a:rPr lang="en-US" smtClean="0"/>
              <a:pPr>
                <a:defRPr/>
              </a:pPr>
              <a:t>38</a:t>
            </a:fld>
            <a:endParaRPr lang="en-US" dirty="0"/>
          </a:p>
        </p:txBody>
      </p:sp>
      <p:pic>
        <p:nvPicPr>
          <p:cNvPr id="4" name="Picture 3">
            <a:extLst>
              <a:ext uri="{FF2B5EF4-FFF2-40B4-BE49-F238E27FC236}">
                <a16:creationId xmlns:a16="http://schemas.microsoft.com/office/drawing/2014/main" id="{0A23B280-7F55-46F3-8FA7-3B8C9894F0CF}"/>
              </a:ext>
            </a:extLst>
          </p:cNvPr>
          <p:cNvPicPr>
            <a:picLocks noChangeAspect="1"/>
          </p:cNvPicPr>
          <p:nvPr/>
        </p:nvPicPr>
        <p:blipFill>
          <a:blip r:embed="rId2"/>
          <a:stretch>
            <a:fillRect/>
          </a:stretch>
        </p:blipFill>
        <p:spPr>
          <a:xfrm>
            <a:off x="500824" y="569844"/>
            <a:ext cx="10909298" cy="2648500"/>
          </a:xfrm>
          <a:prstGeom prst="rect">
            <a:avLst/>
          </a:prstGeom>
        </p:spPr>
      </p:pic>
      <p:pic>
        <p:nvPicPr>
          <p:cNvPr id="5" name="Picture 4">
            <a:extLst>
              <a:ext uri="{FF2B5EF4-FFF2-40B4-BE49-F238E27FC236}">
                <a16:creationId xmlns:a16="http://schemas.microsoft.com/office/drawing/2014/main" id="{2AE00EE5-F236-441A-943D-33595BB949E8}"/>
              </a:ext>
            </a:extLst>
          </p:cNvPr>
          <p:cNvPicPr>
            <a:picLocks noChangeAspect="1"/>
          </p:cNvPicPr>
          <p:nvPr/>
        </p:nvPicPr>
        <p:blipFill>
          <a:blip r:embed="rId3"/>
          <a:stretch>
            <a:fillRect/>
          </a:stretch>
        </p:blipFill>
        <p:spPr>
          <a:xfrm>
            <a:off x="670318" y="3112327"/>
            <a:ext cx="10620534" cy="2713076"/>
          </a:xfrm>
          <a:prstGeom prst="rect">
            <a:avLst/>
          </a:prstGeom>
        </p:spPr>
      </p:pic>
    </p:spTree>
    <p:extLst>
      <p:ext uri="{BB962C8B-B14F-4D97-AF65-F5344CB8AC3E}">
        <p14:creationId xmlns:p14="http://schemas.microsoft.com/office/powerpoint/2010/main" val="89580184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D009F4C-45E0-4218-B06A-C403982142E1}"/>
              </a:ext>
            </a:extLst>
          </p:cNvPr>
          <p:cNvSpPr>
            <a:spLocks noGrp="1"/>
          </p:cNvSpPr>
          <p:nvPr>
            <p:ph type="sldNum" sz="quarter" idx="12"/>
          </p:nvPr>
        </p:nvSpPr>
        <p:spPr/>
        <p:txBody>
          <a:bodyPr/>
          <a:lstStyle/>
          <a:p>
            <a:pPr>
              <a:defRPr/>
            </a:pPr>
            <a:fld id="{455FB14D-368A-437A-99F1-9AF928F1B45F}" type="slidenum">
              <a:rPr lang="en-US" smtClean="0"/>
              <a:pPr>
                <a:defRPr/>
              </a:pPr>
              <a:t>39</a:t>
            </a:fld>
            <a:endParaRPr lang="en-US" dirty="0"/>
          </a:p>
        </p:txBody>
      </p:sp>
      <p:pic>
        <p:nvPicPr>
          <p:cNvPr id="4" name="Picture 3">
            <a:extLst>
              <a:ext uri="{FF2B5EF4-FFF2-40B4-BE49-F238E27FC236}">
                <a16:creationId xmlns:a16="http://schemas.microsoft.com/office/drawing/2014/main" id="{9BD20A03-CEAE-4707-A01A-DDAAC8155BCC}"/>
              </a:ext>
            </a:extLst>
          </p:cNvPr>
          <p:cNvPicPr>
            <a:picLocks noChangeAspect="1"/>
          </p:cNvPicPr>
          <p:nvPr/>
        </p:nvPicPr>
        <p:blipFill>
          <a:blip r:embed="rId2"/>
          <a:stretch>
            <a:fillRect/>
          </a:stretch>
        </p:blipFill>
        <p:spPr>
          <a:xfrm>
            <a:off x="407803" y="1298713"/>
            <a:ext cx="11386632" cy="3953035"/>
          </a:xfrm>
          <a:prstGeom prst="rect">
            <a:avLst/>
          </a:prstGeom>
        </p:spPr>
      </p:pic>
    </p:spTree>
    <p:extLst>
      <p:ext uri="{BB962C8B-B14F-4D97-AF65-F5344CB8AC3E}">
        <p14:creationId xmlns:p14="http://schemas.microsoft.com/office/powerpoint/2010/main" val="34781775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4C9BA85A-05AB-40DE-A642-B306DDD4645C}" type="slidenum">
              <a:rPr lang="en-US">
                <a:solidFill>
                  <a:srgbClr val="000000"/>
                </a:solidFill>
                <a:latin typeface="Arial"/>
              </a:rPr>
              <a:pPr>
                <a:defRPr/>
              </a:pPr>
              <a:t>4</a:t>
            </a:fld>
            <a:endParaRPr lang="en-US" dirty="0">
              <a:solidFill>
                <a:srgbClr val="000000"/>
              </a:solidFill>
              <a:latin typeface="Arial"/>
            </a:endParaRPr>
          </a:p>
        </p:txBody>
      </p:sp>
      <p:sp>
        <p:nvSpPr>
          <p:cNvPr id="6" name="Title 5"/>
          <p:cNvSpPr>
            <a:spLocks noGrp="1"/>
          </p:cNvSpPr>
          <p:nvPr>
            <p:ph type="title" idx="4294967295"/>
          </p:nvPr>
        </p:nvSpPr>
        <p:spPr>
          <a:xfrm>
            <a:off x="265043" y="244475"/>
            <a:ext cx="11326813" cy="1355725"/>
          </a:xfrm>
        </p:spPr>
        <p:txBody>
          <a:bodyPr>
            <a:normAutofit/>
          </a:bodyPr>
          <a:lstStyle/>
          <a:p>
            <a:r>
              <a:rPr lang="en-US" sz="5400" dirty="0"/>
              <a:t>Marginal Markings within the 2015 IBC</a:t>
            </a:r>
          </a:p>
        </p:txBody>
      </p:sp>
      <p:sp>
        <p:nvSpPr>
          <p:cNvPr id="7" name="Content Placeholder 6"/>
          <p:cNvSpPr>
            <a:spLocks noGrp="1"/>
          </p:cNvSpPr>
          <p:nvPr>
            <p:ph idx="4294967295"/>
          </p:nvPr>
        </p:nvSpPr>
        <p:spPr>
          <a:xfrm>
            <a:off x="2971800" y="1880428"/>
            <a:ext cx="8778875" cy="4525962"/>
          </a:xfrm>
        </p:spPr>
        <p:txBody>
          <a:bodyPr>
            <a:normAutofit lnSpcReduction="10000"/>
          </a:bodyPr>
          <a:lstStyle/>
          <a:p>
            <a:pPr>
              <a:lnSpc>
                <a:spcPct val="120000"/>
              </a:lnSpc>
            </a:pPr>
            <a:r>
              <a:rPr lang="en-US" b="1" dirty="0">
                <a:solidFill>
                  <a:srgbClr val="C00000"/>
                </a:solidFill>
              </a:rPr>
              <a:t>Solid vertical lines </a:t>
            </a:r>
            <a:r>
              <a:rPr lang="en-US" dirty="0"/>
              <a:t>in the margins within the body of the code indicate a technical change from the requirements of the 2012 edition. </a:t>
            </a:r>
          </a:p>
          <a:p>
            <a:pPr>
              <a:lnSpc>
                <a:spcPct val="120000"/>
              </a:lnSpc>
            </a:pPr>
            <a:r>
              <a:rPr lang="en-US" b="1" dirty="0">
                <a:solidFill>
                  <a:srgbClr val="C00000"/>
                </a:solidFill>
              </a:rPr>
              <a:t>Deletion indicators in the form of an arrow </a:t>
            </a:r>
            <a:r>
              <a:rPr lang="en-US" dirty="0"/>
              <a:t>are provided in the margin where an entire section, paragraph, exception or table has been deleted or an item in a list of items or a table has been deleted.</a:t>
            </a:r>
          </a:p>
          <a:p>
            <a:pPr>
              <a:lnSpc>
                <a:spcPct val="120000"/>
              </a:lnSpc>
            </a:pPr>
            <a:r>
              <a:rPr lang="en-US" b="1" dirty="0">
                <a:solidFill>
                  <a:srgbClr val="C00000"/>
                </a:solidFill>
              </a:rPr>
              <a:t>A single asterisk </a:t>
            </a:r>
            <a:r>
              <a:rPr lang="en-US" dirty="0"/>
              <a:t>[*] placed in the margin indicates that text or a table has been relocated within the code. </a:t>
            </a:r>
          </a:p>
          <a:p>
            <a:pPr>
              <a:lnSpc>
                <a:spcPct val="120000"/>
              </a:lnSpc>
            </a:pPr>
            <a:r>
              <a:rPr lang="en-US" b="1" dirty="0">
                <a:solidFill>
                  <a:srgbClr val="C00000"/>
                </a:solidFill>
              </a:rPr>
              <a:t>A double asterisk </a:t>
            </a:r>
            <a:r>
              <a:rPr lang="en-US" dirty="0"/>
              <a:t>[**] placed in the margin indicates that the text or table immediately following it has been relocated there from elsewhere in the code. </a:t>
            </a:r>
          </a:p>
        </p:txBody>
      </p:sp>
      <p:cxnSp>
        <p:nvCxnSpPr>
          <p:cNvPr id="9" name="Straight Connector 8"/>
          <p:cNvCxnSpPr/>
          <p:nvPr/>
        </p:nvCxnSpPr>
        <p:spPr>
          <a:xfrm rot="5400000">
            <a:off x="2057400" y="2209800"/>
            <a:ext cx="914400" cy="0"/>
          </a:xfrm>
          <a:prstGeom prst="line">
            <a:avLst/>
          </a:prstGeom>
          <a:ln w="1524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Right Arrow 10"/>
          <p:cNvSpPr/>
          <p:nvPr/>
        </p:nvSpPr>
        <p:spPr>
          <a:xfrm>
            <a:off x="2286000" y="2819400"/>
            <a:ext cx="4572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rgbClr val="FFFFFF"/>
              </a:solidFill>
              <a:latin typeface="Arial"/>
            </a:endParaRPr>
          </a:p>
        </p:txBody>
      </p:sp>
      <p:sp>
        <p:nvSpPr>
          <p:cNvPr id="12" name="TextBox 11"/>
          <p:cNvSpPr txBox="1"/>
          <p:nvPr/>
        </p:nvSpPr>
        <p:spPr>
          <a:xfrm>
            <a:off x="2209800" y="3886200"/>
            <a:ext cx="762000" cy="1446550"/>
          </a:xfrm>
          <a:prstGeom prst="rect">
            <a:avLst/>
          </a:prstGeom>
          <a:noFill/>
        </p:spPr>
        <p:txBody>
          <a:bodyPr wrap="square" rtlCol="0">
            <a:spAutoFit/>
          </a:bodyPr>
          <a:lstStyle/>
          <a:p>
            <a:r>
              <a:rPr lang="en-US" sz="8800" b="1" dirty="0">
                <a:solidFill>
                  <a:srgbClr val="000000"/>
                </a:solidFill>
                <a:latin typeface="Arial"/>
              </a:rPr>
              <a:t>*</a:t>
            </a:r>
          </a:p>
        </p:txBody>
      </p:sp>
      <p:sp>
        <p:nvSpPr>
          <p:cNvPr id="13" name="TextBox 12"/>
          <p:cNvSpPr txBox="1"/>
          <p:nvPr/>
        </p:nvSpPr>
        <p:spPr>
          <a:xfrm>
            <a:off x="1828800" y="4648200"/>
            <a:ext cx="1143000" cy="1446550"/>
          </a:xfrm>
          <a:prstGeom prst="rect">
            <a:avLst/>
          </a:prstGeom>
          <a:noFill/>
        </p:spPr>
        <p:txBody>
          <a:bodyPr wrap="square" rtlCol="0">
            <a:spAutoFit/>
          </a:bodyPr>
          <a:lstStyle/>
          <a:p>
            <a:r>
              <a:rPr lang="en-US" sz="8800" b="1" dirty="0">
                <a:solidFill>
                  <a:srgbClr val="000000"/>
                </a:solidFill>
                <a:latin typeface="Arial"/>
              </a:rPr>
              <a:t>**</a:t>
            </a:r>
          </a:p>
        </p:txBody>
      </p:sp>
    </p:spTree>
    <p:extLst>
      <p:ext uri="{BB962C8B-B14F-4D97-AF65-F5344CB8AC3E}">
        <p14:creationId xmlns:p14="http://schemas.microsoft.com/office/powerpoint/2010/main" val="165048908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EB802E4-ECDF-4DD7-87FA-F02A6BEED878}"/>
              </a:ext>
            </a:extLst>
          </p:cNvPr>
          <p:cNvSpPr>
            <a:spLocks noGrp="1"/>
          </p:cNvSpPr>
          <p:nvPr>
            <p:ph type="sldNum" sz="quarter" idx="12"/>
          </p:nvPr>
        </p:nvSpPr>
        <p:spPr/>
        <p:txBody>
          <a:bodyPr/>
          <a:lstStyle/>
          <a:p>
            <a:pPr>
              <a:defRPr/>
            </a:pPr>
            <a:fld id="{455FB14D-368A-437A-99F1-9AF928F1B45F}" type="slidenum">
              <a:rPr lang="en-US" smtClean="0"/>
              <a:pPr>
                <a:defRPr/>
              </a:pPr>
              <a:t>40</a:t>
            </a:fld>
            <a:endParaRPr lang="en-US" dirty="0"/>
          </a:p>
        </p:txBody>
      </p:sp>
      <p:pic>
        <p:nvPicPr>
          <p:cNvPr id="4" name="Picture 3">
            <a:extLst>
              <a:ext uri="{FF2B5EF4-FFF2-40B4-BE49-F238E27FC236}">
                <a16:creationId xmlns:a16="http://schemas.microsoft.com/office/drawing/2014/main" id="{52BADB47-A355-494B-B3C5-4A539DCA3485}"/>
              </a:ext>
            </a:extLst>
          </p:cNvPr>
          <p:cNvPicPr>
            <a:picLocks noChangeAspect="1"/>
          </p:cNvPicPr>
          <p:nvPr/>
        </p:nvPicPr>
        <p:blipFill>
          <a:blip r:embed="rId2"/>
          <a:stretch>
            <a:fillRect/>
          </a:stretch>
        </p:blipFill>
        <p:spPr>
          <a:xfrm>
            <a:off x="513993" y="901148"/>
            <a:ext cx="11090858" cy="5022574"/>
          </a:xfrm>
          <a:prstGeom prst="rect">
            <a:avLst/>
          </a:prstGeom>
        </p:spPr>
      </p:pic>
    </p:spTree>
    <p:extLst>
      <p:ext uri="{BB962C8B-B14F-4D97-AF65-F5344CB8AC3E}">
        <p14:creationId xmlns:p14="http://schemas.microsoft.com/office/powerpoint/2010/main" val="231031185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4EC9B9-9FF4-4096-A789-57A3D74D88B6}" type="slidenum">
              <a:rPr kumimoji="0" lang="en-US" sz="1000" b="0" i="0" u="none" strike="noStrike" kern="1200" cap="none" spc="0" normalizeH="0" baseline="0" noProof="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000" b="0" i="0" u="none" strike="noStrike" kern="1200" cap="none" spc="0" normalizeH="0" baseline="0" noProof="0" dirty="0">
              <a:ln>
                <a:noFill/>
              </a:ln>
              <a:solidFill>
                <a:srgbClr val="000000"/>
              </a:solidFill>
              <a:effectLst/>
              <a:uLnTx/>
              <a:uFillTx/>
              <a:latin typeface="Arial"/>
              <a:ea typeface="+mn-ea"/>
              <a:cs typeface="+mn-cs"/>
            </a:endParaRPr>
          </a:p>
        </p:txBody>
      </p:sp>
      <p:sp>
        <p:nvSpPr>
          <p:cNvPr id="2" name="Title 1"/>
          <p:cNvSpPr>
            <a:spLocks noGrp="1"/>
          </p:cNvSpPr>
          <p:nvPr>
            <p:ph type="title" idx="4294967295"/>
          </p:nvPr>
        </p:nvSpPr>
        <p:spPr>
          <a:xfrm>
            <a:off x="853280" y="292289"/>
            <a:ext cx="9986997" cy="993171"/>
          </a:xfrm>
        </p:spPr>
        <p:txBody>
          <a:bodyPr>
            <a:normAutofit/>
          </a:bodyPr>
          <a:lstStyle/>
          <a:p>
            <a:r>
              <a:rPr lang="en-US" sz="4800" dirty="0"/>
              <a:t>709.4 Continuity of Smoke Barriers</a:t>
            </a:r>
          </a:p>
        </p:txBody>
      </p:sp>
      <p:sp>
        <p:nvSpPr>
          <p:cNvPr id="4" name="Content Placeholder 3"/>
          <p:cNvSpPr>
            <a:spLocks noGrp="1"/>
          </p:cNvSpPr>
          <p:nvPr>
            <p:ph sz="half" idx="4294967295"/>
          </p:nvPr>
        </p:nvSpPr>
        <p:spPr>
          <a:xfrm>
            <a:off x="1876838" y="1499014"/>
            <a:ext cx="9400762" cy="3669334"/>
          </a:xfrm>
        </p:spPr>
        <p:txBody>
          <a:bodyPr>
            <a:normAutofit/>
          </a:bodyPr>
          <a:lstStyle/>
          <a:p>
            <a:r>
              <a:rPr lang="en-US" sz="3200" dirty="0"/>
              <a:t>The horizontal continuity of smoke barriers has been clarified for smoke barriers used to create smoke compartments, as well as for smoke barrier walls intended to create enclosures for elevator lobbies or areas of refuge.</a:t>
            </a:r>
          </a:p>
        </p:txBody>
      </p:sp>
      <p:sp>
        <p:nvSpPr>
          <p:cNvPr id="9" name="Right Arrow 8"/>
          <p:cNvSpPr/>
          <p:nvPr/>
        </p:nvSpPr>
        <p:spPr>
          <a:xfrm>
            <a:off x="10319004" y="5988558"/>
            <a:ext cx="184404" cy="121158"/>
          </a:xfrm>
          <a:prstGeom prst="rightArrow">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316673189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2887" y="350000"/>
            <a:ext cx="7712018" cy="60563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Slide Number Placeholder 7"/>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4EC9B9-9FF4-4096-A789-57A3D74D88B6}" type="slidenum">
              <a:rPr kumimoji="0" lang="en-US" sz="1000" b="0" i="0" u="none" strike="noStrike" kern="1200" cap="none" spc="0" normalizeH="0" baseline="0" noProof="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000" b="0" i="0" u="none" strike="noStrike" kern="1200" cap="none" spc="0" normalizeH="0" baseline="0" noProof="0" dirty="0">
              <a:ln>
                <a:noFill/>
              </a:ln>
              <a:solidFill>
                <a:srgbClr val="000000"/>
              </a:solidFill>
              <a:effectLst/>
              <a:uLnTx/>
              <a:uFillTx/>
              <a:latin typeface="Arial"/>
              <a:ea typeface="+mn-ea"/>
              <a:cs typeface="+mn-cs"/>
            </a:endParaRPr>
          </a:p>
        </p:txBody>
      </p:sp>
      <p:sp>
        <p:nvSpPr>
          <p:cNvPr id="2" name="Title 1"/>
          <p:cNvSpPr>
            <a:spLocks noGrp="1"/>
          </p:cNvSpPr>
          <p:nvPr>
            <p:ph type="title" idx="4294967295"/>
          </p:nvPr>
        </p:nvSpPr>
        <p:spPr>
          <a:xfrm>
            <a:off x="569844" y="477078"/>
            <a:ext cx="3180522" cy="4267200"/>
          </a:xfrm>
        </p:spPr>
        <p:txBody>
          <a:bodyPr>
            <a:normAutofit/>
          </a:bodyPr>
          <a:lstStyle/>
          <a:p>
            <a:r>
              <a:rPr lang="en-US" sz="4800" dirty="0"/>
              <a:t>709.4 Continuity of </a:t>
            </a:r>
            <a:br>
              <a:rPr lang="en-US" sz="4800" dirty="0"/>
            </a:br>
            <a:r>
              <a:rPr lang="en-US" sz="4800" dirty="0"/>
              <a:t>Smoke Barriers</a:t>
            </a:r>
          </a:p>
        </p:txBody>
      </p:sp>
    </p:spTree>
    <p:extLst>
      <p:ext uri="{BB962C8B-B14F-4D97-AF65-F5344CB8AC3E}">
        <p14:creationId xmlns:p14="http://schemas.microsoft.com/office/powerpoint/2010/main" val="235998609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4697E1F-ADB9-48D3-9ED6-BAD0922AC7ED}"/>
              </a:ext>
            </a:extLst>
          </p:cNvPr>
          <p:cNvSpPr>
            <a:spLocks noGrp="1"/>
          </p:cNvSpPr>
          <p:nvPr>
            <p:ph type="sldNum" sz="quarter" idx="12"/>
          </p:nvPr>
        </p:nvSpPr>
        <p:spPr/>
        <p:txBody>
          <a:bodyPr/>
          <a:lstStyle/>
          <a:p>
            <a:pPr>
              <a:defRPr/>
            </a:pPr>
            <a:fld id="{455FB14D-368A-437A-99F1-9AF928F1B45F}" type="slidenum">
              <a:rPr lang="en-US" smtClean="0"/>
              <a:pPr>
                <a:defRPr/>
              </a:pPr>
              <a:t>43</a:t>
            </a:fld>
            <a:endParaRPr lang="en-US" dirty="0"/>
          </a:p>
        </p:txBody>
      </p:sp>
      <p:pic>
        <p:nvPicPr>
          <p:cNvPr id="4" name="Picture 3">
            <a:extLst>
              <a:ext uri="{FF2B5EF4-FFF2-40B4-BE49-F238E27FC236}">
                <a16:creationId xmlns:a16="http://schemas.microsoft.com/office/drawing/2014/main" id="{3326BF2F-FDF5-47B2-91B5-03862EF8B51C}"/>
              </a:ext>
            </a:extLst>
          </p:cNvPr>
          <p:cNvPicPr>
            <a:picLocks noChangeAspect="1"/>
          </p:cNvPicPr>
          <p:nvPr/>
        </p:nvPicPr>
        <p:blipFill>
          <a:blip r:embed="rId2"/>
          <a:stretch>
            <a:fillRect/>
          </a:stretch>
        </p:blipFill>
        <p:spPr>
          <a:xfrm>
            <a:off x="941731" y="343108"/>
            <a:ext cx="8295033" cy="4294766"/>
          </a:xfrm>
          <a:prstGeom prst="rect">
            <a:avLst/>
          </a:prstGeom>
        </p:spPr>
      </p:pic>
      <p:pic>
        <p:nvPicPr>
          <p:cNvPr id="5" name="Picture 4">
            <a:extLst>
              <a:ext uri="{FF2B5EF4-FFF2-40B4-BE49-F238E27FC236}">
                <a16:creationId xmlns:a16="http://schemas.microsoft.com/office/drawing/2014/main" id="{544EE6AB-B826-4B56-BE9F-DCA2B69D1912}"/>
              </a:ext>
            </a:extLst>
          </p:cNvPr>
          <p:cNvPicPr>
            <a:picLocks noChangeAspect="1"/>
          </p:cNvPicPr>
          <p:nvPr/>
        </p:nvPicPr>
        <p:blipFill>
          <a:blip r:embed="rId3"/>
          <a:stretch>
            <a:fillRect/>
          </a:stretch>
        </p:blipFill>
        <p:spPr>
          <a:xfrm>
            <a:off x="1193524" y="4475990"/>
            <a:ext cx="9040920" cy="2112963"/>
          </a:xfrm>
          <a:prstGeom prst="rect">
            <a:avLst/>
          </a:prstGeom>
        </p:spPr>
      </p:pic>
    </p:spTree>
    <p:extLst>
      <p:ext uri="{BB962C8B-B14F-4D97-AF65-F5344CB8AC3E}">
        <p14:creationId xmlns:p14="http://schemas.microsoft.com/office/powerpoint/2010/main" val="25243052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4EC9B9-9FF4-4096-A789-57A3D74D88B6}" type="slidenum">
              <a:rPr kumimoji="0" lang="en-US" sz="1000" b="0" i="0" u="none" strike="noStrike" kern="1200" cap="none" spc="0" normalizeH="0" baseline="0" noProof="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000" b="0" i="0" u="none" strike="noStrike" kern="1200" cap="none" spc="0" normalizeH="0" baseline="0" noProof="0" dirty="0">
              <a:ln>
                <a:noFill/>
              </a:ln>
              <a:solidFill>
                <a:srgbClr val="000000"/>
              </a:solidFill>
              <a:effectLst/>
              <a:uLnTx/>
              <a:uFillTx/>
              <a:latin typeface="Arial"/>
              <a:ea typeface="+mn-ea"/>
              <a:cs typeface="+mn-cs"/>
            </a:endParaRPr>
          </a:p>
        </p:txBody>
      </p:sp>
      <p:sp>
        <p:nvSpPr>
          <p:cNvPr id="2" name="Title 1"/>
          <p:cNvSpPr>
            <a:spLocks noGrp="1"/>
          </p:cNvSpPr>
          <p:nvPr>
            <p:ph type="title" idx="4294967295"/>
          </p:nvPr>
        </p:nvSpPr>
        <p:spPr>
          <a:xfrm>
            <a:off x="410816" y="136905"/>
            <a:ext cx="10840279" cy="1355725"/>
          </a:xfrm>
        </p:spPr>
        <p:txBody>
          <a:bodyPr>
            <a:normAutofit/>
          </a:bodyPr>
          <a:lstStyle/>
          <a:p>
            <a:r>
              <a:rPr lang="en-US" dirty="0"/>
              <a:t>711, 712 Horizontal Assemblies</a:t>
            </a:r>
            <a:br>
              <a:rPr lang="en-US" dirty="0"/>
            </a:br>
            <a:r>
              <a:rPr lang="en-US" dirty="0"/>
              <a:t>and Vertical Openings</a:t>
            </a:r>
          </a:p>
        </p:txBody>
      </p:sp>
      <p:sp>
        <p:nvSpPr>
          <p:cNvPr id="4" name="Content Placeholder 3"/>
          <p:cNvSpPr>
            <a:spLocks noGrp="1"/>
          </p:cNvSpPr>
          <p:nvPr>
            <p:ph sz="half" idx="4294967295"/>
          </p:nvPr>
        </p:nvSpPr>
        <p:spPr>
          <a:xfrm>
            <a:off x="742121" y="1492630"/>
            <a:ext cx="10508973" cy="4731198"/>
          </a:xfrm>
        </p:spPr>
        <p:txBody>
          <a:bodyPr>
            <a:normAutofit/>
          </a:bodyPr>
          <a:lstStyle/>
          <a:p>
            <a:r>
              <a:rPr lang="en-US" sz="3200" dirty="0"/>
              <a:t>Section 711 retitled as “Floor and Roof Assemblies” rather than “Horizontal Assemblies” to more correctly address inclusion of “</a:t>
            </a:r>
            <a:r>
              <a:rPr lang="en-US" sz="3200" dirty="0" err="1"/>
              <a:t>nonfire</a:t>
            </a:r>
            <a:r>
              <a:rPr lang="en-US" sz="3200" dirty="0"/>
              <a:t>-resistance-rated” floor and roof assemblies.</a:t>
            </a:r>
          </a:p>
          <a:p>
            <a:r>
              <a:rPr lang="en-US" sz="3200" dirty="0"/>
              <a:t>Section 712 scoping now better understood due to inclusion of charging statement.</a:t>
            </a:r>
          </a:p>
          <a:p>
            <a:r>
              <a:rPr lang="en-US" sz="3200" dirty="0"/>
              <a:t>Also removed previous Condition 2 stairway prohibition in Section 712.1.9 addressing permissible two-story openings as Section 712.1.12 permits exit access stairways. </a:t>
            </a:r>
          </a:p>
        </p:txBody>
      </p:sp>
    </p:spTree>
    <p:extLst>
      <p:ext uri="{BB962C8B-B14F-4D97-AF65-F5344CB8AC3E}">
        <p14:creationId xmlns:p14="http://schemas.microsoft.com/office/powerpoint/2010/main" val="127145926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Footer Placeholder 6"/>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Arial"/>
                <a:ea typeface="+mn-ea"/>
                <a:cs typeface="+mn-cs"/>
              </a:rPr>
              <a:t>2015 IBC Significant Changes</a:t>
            </a:r>
          </a:p>
        </p:txBody>
      </p:sp>
      <p:sp>
        <p:nvSpPr>
          <p:cNvPr id="8" name="Slide Number Placeholder 7"/>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4EC9B9-9FF4-4096-A789-57A3D74D88B6}" type="slidenum">
              <a:rPr kumimoji="0" lang="en-US" sz="1000" b="0" i="0" u="none" strike="noStrike" kern="1200" cap="none" spc="0" normalizeH="0" baseline="0" noProof="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000" b="0" i="0" u="none" strike="noStrike" kern="1200" cap="none" spc="0" normalizeH="0" baseline="0" noProof="0" dirty="0">
              <a:ln>
                <a:noFill/>
              </a:ln>
              <a:solidFill>
                <a:srgbClr val="000000"/>
              </a:solidFill>
              <a:effectLst/>
              <a:uLnTx/>
              <a:uFillTx/>
              <a:latin typeface="Arial"/>
              <a:ea typeface="+mn-ea"/>
              <a:cs typeface="+mn-cs"/>
            </a:endParaRPr>
          </a:p>
        </p:txBody>
      </p:sp>
      <p:sp>
        <p:nvSpPr>
          <p:cNvPr id="2" name="Title 1"/>
          <p:cNvSpPr>
            <a:spLocks noGrp="1"/>
          </p:cNvSpPr>
          <p:nvPr>
            <p:ph type="title" idx="4294967295"/>
          </p:nvPr>
        </p:nvSpPr>
        <p:spPr>
          <a:xfrm>
            <a:off x="0" y="609600"/>
            <a:ext cx="9875838" cy="1355725"/>
          </a:xfrm>
        </p:spPr>
        <p:txBody>
          <a:bodyPr>
            <a:normAutofit/>
          </a:bodyPr>
          <a:lstStyle/>
          <a:p>
            <a:r>
              <a:rPr lang="en-US" dirty="0"/>
              <a:t>717.1.1 Ducts Transitioning</a:t>
            </a:r>
            <a:br>
              <a:rPr lang="en-US" dirty="0"/>
            </a:br>
            <a:r>
              <a:rPr lang="en-US" dirty="0"/>
              <a:t>between Shafts</a:t>
            </a:r>
          </a:p>
        </p:txBody>
      </p:sp>
      <p:sp>
        <p:nvSpPr>
          <p:cNvPr id="4" name="Content Placeholder 3"/>
          <p:cNvSpPr>
            <a:spLocks noGrp="1"/>
          </p:cNvSpPr>
          <p:nvPr>
            <p:ph sz="half" idx="4294967295"/>
          </p:nvPr>
        </p:nvSpPr>
        <p:spPr>
          <a:xfrm>
            <a:off x="0" y="1752600"/>
            <a:ext cx="7696200" cy="3951288"/>
          </a:xfrm>
        </p:spPr>
        <p:txBody>
          <a:bodyPr/>
          <a:lstStyle/>
          <a:p>
            <a:r>
              <a:rPr lang="en-US" dirty="0"/>
              <a:t>Transitions permitted where exit and entry into shaft construction protected by appropriated dampers.</a:t>
            </a:r>
          </a:p>
          <a:p>
            <a:r>
              <a:rPr lang="en-US" dirty="0"/>
              <a:t>Not applicable where:</a:t>
            </a:r>
          </a:p>
          <a:p>
            <a:pPr lvl="1"/>
            <a:r>
              <a:rPr lang="en-US" sz="2400" dirty="0"/>
              <a:t>Dampers are prohibited in duct system, such as where hazardous exhausts are present, and</a:t>
            </a:r>
          </a:p>
          <a:p>
            <a:pPr lvl="1"/>
            <a:r>
              <a:rPr lang="en-US" sz="2400" dirty="0"/>
              <a:t>Where “continuous” duct is required, such as grease duct enclosures serving a Type I hood.</a:t>
            </a:r>
          </a:p>
        </p:txBody>
      </p:sp>
    </p:spTree>
    <p:extLst>
      <p:ext uri="{BB962C8B-B14F-4D97-AF65-F5344CB8AC3E}">
        <p14:creationId xmlns:p14="http://schemas.microsoft.com/office/powerpoint/2010/main" val="144844609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7344" y="1295401"/>
            <a:ext cx="5869280" cy="4772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Footer Placeholder 6"/>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Arial"/>
                <a:ea typeface="+mn-ea"/>
                <a:cs typeface="+mn-cs"/>
              </a:rPr>
              <a:t>2015 IBC Significant Changes</a:t>
            </a:r>
          </a:p>
        </p:txBody>
      </p:sp>
      <p:sp>
        <p:nvSpPr>
          <p:cNvPr id="8" name="Slide Number Placeholder 7"/>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4EC9B9-9FF4-4096-A789-57A3D74D88B6}" type="slidenum">
              <a:rPr kumimoji="0" lang="en-US" sz="1000" b="0" i="0" u="none" strike="noStrike" kern="1200" cap="none" spc="0" normalizeH="0" baseline="0" noProof="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000" b="0" i="0" u="none" strike="noStrike" kern="1200" cap="none" spc="0" normalizeH="0" baseline="0" noProof="0" dirty="0">
              <a:ln>
                <a:noFill/>
              </a:ln>
              <a:solidFill>
                <a:srgbClr val="000000"/>
              </a:solidFill>
              <a:effectLst/>
              <a:uLnTx/>
              <a:uFillTx/>
              <a:latin typeface="Arial"/>
              <a:ea typeface="+mn-ea"/>
              <a:cs typeface="+mn-cs"/>
            </a:endParaRPr>
          </a:p>
        </p:txBody>
      </p:sp>
      <p:sp>
        <p:nvSpPr>
          <p:cNvPr id="2" name="Title 1"/>
          <p:cNvSpPr>
            <a:spLocks noGrp="1"/>
          </p:cNvSpPr>
          <p:nvPr>
            <p:ph type="title" idx="4294967295"/>
          </p:nvPr>
        </p:nvSpPr>
        <p:spPr>
          <a:xfrm>
            <a:off x="0" y="609600"/>
            <a:ext cx="9875838" cy="1355725"/>
          </a:xfrm>
        </p:spPr>
        <p:txBody>
          <a:bodyPr>
            <a:normAutofit/>
          </a:bodyPr>
          <a:lstStyle/>
          <a:p>
            <a:r>
              <a:rPr lang="en-US" dirty="0"/>
              <a:t>717.1.1 Ducts Transitioning</a:t>
            </a:r>
            <a:br>
              <a:rPr lang="en-US" dirty="0"/>
            </a:br>
            <a:r>
              <a:rPr lang="en-US" dirty="0"/>
              <a:t>between Shafts</a:t>
            </a:r>
          </a:p>
        </p:txBody>
      </p:sp>
      <p:sp>
        <p:nvSpPr>
          <p:cNvPr id="3" name="Text Placeholder 2"/>
          <p:cNvSpPr>
            <a:spLocks noGrp="1"/>
          </p:cNvSpPr>
          <p:nvPr>
            <p:ph type="body" idx="4294967295"/>
          </p:nvPr>
        </p:nvSpPr>
        <p:spPr>
          <a:xfrm>
            <a:off x="0" y="1733550"/>
            <a:ext cx="4040188" cy="639763"/>
          </a:xfrm>
        </p:spPr>
        <p:txBody>
          <a:bodyPr/>
          <a:lstStyle/>
          <a:p>
            <a:r>
              <a:rPr lang="en-US" dirty="0"/>
              <a:t>CHANGE TYPE: </a:t>
            </a:r>
            <a:r>
              <a:rPr lang="en-US" b="0" dirty="0"/>
              <a:t>Clarification</a:t>
            </a:r>
            <a:endParaRPr lang="en-US" dirty="0"/>
          </a:p>
        </p:txBody>
      </p:sp>
      <p:sp>
        <p:nvSpPr>
          <p:cNvPr id="4" name="Content Placeholder 3"/>
          <p:cNvSpPr>
            <a:spLocks noGrp="1"/>
          </p:cNvSpPr>
          <p:nvPr>
            <p:ph sz="half" idx="4294967295"/>
          </p:nvPr>
        </p:nvSpPr>
        <p:spPr>
          <a:xfrm>
            <a:off x="0" y="2373313"/>
            <a:ext cx="3201988" cy="3951287"/>
          </a:xfrm>
        </p:spPr>
        <p:txBody>
          <a:bodyPr/>
          <a:lstStyle/>
          <a:p>
            <a:r>
              <a:rPr lang="en-US" dirty="0"/>
              <a:t>Ducts are now expressly allowed to exit a shaft, transition horizontally, and then enter another shaft without continuous shaft construction.</a:t>
            </a:r>
          </a:p>
        </p:txBody>
      </p:sp>
      <p:sp>
        <p:nvSpPr>
          <p:cNvPr id="9" name="Right Arrow 8"/>
          <p:cNvSpPr/>
          <p:nvPr/>
        </p:nvSpPr>
        <p:spPr>
          <a:xfrm>
            <a:off x="10319004" y="5988558"/>
            <a:ext cx="184404" cy="121158"/>
          </a:xfrm>
          <a:prstGeom prst="rightArrow">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346154537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6"/>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Arial"/>
                <a:ea typeface="+mn-ea"/>
                <a:cs typeface="+mn-cs"/>
              </a:rPr>
              <a:t>2015 IBC Significant Changes</a:t>
            </a:r>
          </a:p>
        </p:txBody>
      </p:sp>
      <p:sp>
        <p:nvSpPr>
          <p:cNvPr id="8" name="Slide Number Placeholder 7"/>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4EC9B9-9FF4-4096-A789-57A3D74D88B6}" type="slidenum">
              <a:rPr kumimoji="0" lang="en-US" sz="1000" b="0" i="0" u="none" strike="noStrike" kern="1200" cap="none" spc="0" normalizeH="0" baseline="0" noProof="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US" sz="1000" b="0" i="0" u="none" strike="noStrike" kern="1200" cap="none" spc="0" normalizeH="0" baseline="0" noProof="0" dirty="0">
              <a:ln>
                <a:noFill/>
              </a:ln>
              <a:solidFill>
                <a:srgbClr val="000000"/>
              </a:solidFill>
              <a:effectLst/>
              <a:uLnTx/>
              <a:uFillTx/>
              <a:latin typeface="Arial"/>
              <a:ea typeface="+mn-ea"/>
              <a:cs typeface="+mn-cs"/>
            </a:endParaRPr>
          </a:p>
        </p:txBody>
      </p:sp>
      <p:sp>
        <p:nvSpPr>
          <p:cNvPr id="2" name="Title 1"/>
          <p:cNvSpPr>
            <a:spLocks noGrp="1"/>
          </p:cNvSpPr>
          <p:nvPr>
            <p:ph type="title" idx="4294967295"/>
          </p:nvPr>
        </p:nvSpPr>
        <p:spPr>
          <a:xfrm>
            <a:off x="0" y="609600"/>
            <a:ext cx="9875838" cy="1355725"/>
          </a:xfrm>
        </p:spPr>
        <p:txBody>
          <a:bodyPr>
            <a:noAutofit/>
          </a:bodyPr>
          <a:lstStyle/>
          <a:p>
            <a:r>
              <a:rPr lang="en-US" sz="3600" dirty="0"/>
              <a:t>717.3, 717.5 </a:t>
            </a:r>
            <a:br>
              <a:rPr lang="en-US" sz="3600" dirty="0"/>
            </a:br>
            <a:r>
              <a:rPr lang="en-US" sz="3600" dirty="0"/>
              <a:t>Corridor Dampers</a:t>
            </a:r>
          </a:p>
        </p:txBody>
      </p:sp>
      <p:sp>
        <p:nvSpPr>
          <p:cNvPr id="4" name="Content Placeholder 3"/>
          <p:cNvSpPr>
            <a:spLocks noGrp="1"/>
          </p:cNvSpPr>
          <p:nvPr>
            <p:ph sz="half" idx="4294967295"/>
          </p:nvPr>
        </p:nvSpPr>
        <p:spPr>
          <a:xfrm>
            <a:off x="0" y="1676400"/>
            <a:ext cx="8001000" cy="3951288"/>
          </a:xfrm>
        </p:spPr>
        <p:txBody>
          <a:bodyPr/>
          <a:lstStyle/>
          <a:p>
            <a:r>
              <a:rPr lang="en-US" dirty="0"/>
              <a:t>Corridor dampers now required for duct and air transfer openings of FRR corridor ceiling where constructed as required for corridor walls.</a:t>
            </a:r>
          </a:p>
          <a:p>
            <a:r>
              <a:rPr lang="en-US" dirty="0"/>
              <a:t>Corridor dampers are to comply with both UL 555 and UL 555S.</a:t>
            </a:r>
          </a:p>
          <a:p>
            <a:r>
              <a:rPr lang="en-US" dirty="0"/>
              <a:t>Dampers to have minimum 1-hour FRR and Class I or II leakage rating.</a:t>
            </a:r>
          </a:p>
          <a:p>
            <a:r>
              <a:rPr lang="en-US" dirty="0"/>
              <a:t>Required in both </a:t>
            </a:r>
            <a:r>
              <a:rPr lang="en-US" dirty="0" err="1"/>
              <a:t>nonsprinklered</a:t>
            </a:r>
            <a:r>
              <a:rPr lang="en-US" dirty="0"/>
              <a:t> and </a:t>
            </a:r>
            <a:r>
              <a:rPr lang="en-US" dirty="0" err="1"/>
              <a:t>sprinklered</a:t>
            </a:r>
            <a:r>
              <a:rPr lang="en-US" dirty="0"/>
              <a:t> buildings. </a:t>
            </a:r>
          </a:p>
        </p:txBody>
      </p:sp>
    </p:spTree>
    <p:extLst>
      <p:ext uri="{BB962C8B-B14F-4D97-AF65-F5344CB8AC3E}">
        <p14:creationId xmlns:p14="http://schemas.microsoft.com/office/powerpoint/2010/main" val="33195497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1071" y="1676400"/>
            <a:ext cx="3936929"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Footer Placeholder 6"/>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Arial"/>
                <a:ea typeface="+mn-ea"/>
                <a:cs typeface="+mn-cs"/>
              </a:rPr>
              <a:t>2015 IBC Significant Changes</a:t>
            </a:r>
          </a:p>
        </p:txBody>
      </p:sp>
      <p:sp>
        <p:nvSpPr>
          <p:cNvPr id="8" name="Slide Number Placeholder 7"/>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4EC9B9-9FF4-4096-A789-57A3D74D88B6}" type="slidenum">
              <a:rPr kumimoji="0" lang="en-US" sz="1000" b="0" i="0" u="none" strike="noStrike" kern="1200" cap="none" spc="0" normalizeH="0" baseline="0" noProof="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US" sz="1000" b="0" i="0" u="none" strike="noStrike" kern="1200" cap="none" spc="0" normalizeH="0" baseline="0" noProof="0" dirty="0">
              <a:ln>
                <a:noFill/>
              </a:ln>
              <a:solidFill>
                <a:srgbClr val="000000"/>
              </a:solidFill>
              <a:effectLst/>
              <a:uLnTx/>
              <a:uFillTx/>
              <a:latin typeface="Arial"/>
              <a:ea typeface="+mn-ea"/>
              <a:cs typeface="+mn-cs"/>
            </a:endParaRPr>
          </a:p>
        </p:txBody>
      </p:sp>
      <p:sp>
        <p:nvSpPr>
          <p:cNvPr id="2" name="Title 1"/>
          <p:cNvSpPr>
            <a:spLocks noGrp="1"/>
          </p:cNvSpPr>
          <p:nvPr>
            <p:ph type="title" idx="4294967295"/>
          </p:nvPr>
        </p:nvSpPr>
        <p:spPr>
          <a:xfrm>
            <a:off x="0" y="609600"/>
            <a:ext cx="9875838" cy="1355725"/>
          </a:xfrm>
        </p:spPr>
        <p:txBody>
          <a:bodyPr>
            <a:noAutofit/>
          </a:bodyPr>
          <a:lstStyle/>
          <a:p>
            <a:r>
              <a:rPr lang="en-US" sz="3600" dirty="0"/>
              <a:t>717.3, 717.5 </a:t>
            </a:r>
            <a:br>
              <a:rPr lang="en-US" sz="3600" dirty="0"/>
            </a:br>
            <a:r>
              <a:rPr lang="en-US" sz="3600" dirty="0"/>
              <a:t>Corridor Dampers</a:t>
            </a:r>
          </a:p>
        </p:txBody>
      </p:sp>
      <p:sp>
        <p:nvSpPr>
          <p:cNvPr id="3" name="Text Placeholder 2"/>
          <p:cNvSpPr>
            <a:spLocks noGrp="1"/>
          </p:cNvSpPr>
          <p:nvPr>
            <p:ph type="body" idx="4294967295"/>
          </p:nvPr>
        </p:nvSpPr>
        <p:spPr>
          <a:xfrm>
            <a:off x="0" y="1676400"/>
            <a:ext cx="4040188" cy="639763"/>
          </a:xfrm>
        </p:spPr>
        <p:txBody>
          <a:bodyPr/>
          <a:lstStyle/>
          <a:p>
            <a:r>
              <a:rPr lang="en-US" dirty="0"/>
              <a:t>CHANGE TYPE: </a:t>
            </a:r>
            <a:r>
              <a:rPr lang="en-US" b="0" dirty="0"/>
              <a:t>Clarification</a:t>
            </a:r>
            <a:endParaRPr lang="en-US" dirty="0"/>
          </a:p>
        </p:txBody>
      </p:sp>
      <p:sp>
        <p:nvSpPr>
          <p:cNvPr id="4" name="Content Placeholder 3"/>
          <p:cNvSpPr>
            <a:spLocks noGrp="1"/>
          </p:cNvSpPr>
          <p:nvPr>
            <p:ph sz="half" idx="4294967295"/>
          </p:nvPr>
        </p:nvSpPr>
        <p:spPr>
          <a:xfrm>
            <a:off x="0" y="2590800"/>
            <a:ext cx="4648200" cy="3082925"/>
          </a:xfrm>
        </p:spPr>
        <p:txBody>
          <a:bodyPr/>
          <a:lstStyle/>
          <a:p>
            <a:r>
              <a:rPr lang="en-US" dirty="0"/>
              <a:t>Where a duct penetration occurs in the ceiling of a fire-resistance-rated corridor where the lid of the corridor is constructed using a corridor wall placed horizontally, a corridor damper is now specifically mandated.</a:t>
            </a:r>
          </a:p>
        </p:txBody>
      </p:sp>
      <p:sp>
        <p:nvSpPr>
          <p:cNvPr id="9" name="Right Arrow 8"/>
          <p:cNvSpPr/>
          <p:nvPr/>
        </p:nvSpPr>
        <p:spPr>
          <a:xfrm>
            <a:off x="10319004" y="5988558"/>
            <a:ext cx="184404" cy="121158"/>
          </a:xfrm>
          <a:prstGeom prst="rightArrow">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99861846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71BD439-45A1-4A62-8EAA-85C1DC38ECD2}"/>
              </a:ext>
            </a:extLst>
          </p:cNvPr>
          <p:cNvSpPr>
            <a:spLocks noGrp="1"/>
          </p:cNvSpPr>
          <p:nvPr>
            <p:ph type="sldNum" sz="quarter" idx="12"/>
          </p:nvPr>
        </p:nvSpPr>
        <p:spPr/>
        <p:txBody>
          <a:bodyPr/>
          <a:lstStyle/>
          <a:p>
            <a:pPr>
              <a:defRPr/>
            </a:pPr>
            <a:fld id="{455FB14D-368A-437A-99F1-9AF928F1B45F}" type="slidenum">
              <a:rPr lang="en-US" smtClean="0"/>
              <a:pPr>
                <a:defRPr/>
              </a:pPr>
              <a:t>49</a:t>
            </a:fld>
            <a:endParaRPr lang="en-US" dirty="0"/>
          </a:p>
        </p:txBody>
      </p:sp>
      <p:pic>
        <p:nvPicPr>
          <p:cNvPr id="4" name="Picture 3">
            <a:extLst>
              <a:ext uri="{FF2B5EF4-FFF2-40B4-BE49-F238E27FC236}">
                <a16:creationId xmlns:a16="http://schemas.microsoft.com/office/drawing/2014/main" id="{D82E0AC2-CB5B-4B9C-9A12-479BE2490359}"/>
              </a:ext>
            </a:extLst>
          </p:cNvPr>
          <p:cNvPicPr>
            <a:picLocks noChangeAspect="1"/>
          </p:cNvPicPr>
          <p:nvPr/>
        </p:nvPicPr>
        <p:blipFill>
          <a:blip r:embed="rId2"/>
          <a:stretch>
            <a:fillRect/>
          </a:stretch>
        </p:blipFill>
        <p:spPr>
          <a:xfrm>
            <a:off x="377765" y="354530"/>
            <a:ext cx="7941293" cy="718896"/>
          </a:xfrm>
          <a:prstGeom prst="rect">
            <a:avLst/>
          </a:prstGeom>
        </p:spPr>
      </p:pic>
      <p:pic>
        <p:nvPicPr>
          <p:cNvPr id="5" name="Picture 4">
            <a:extLst>
              <a:ext uri="{FF2B5EF4-FFF2-40B4-BE49-F238E27FC236}">
                <a16:creationId xmlns:a16="http://schemas.microsoft.com/office/drawing/2014/main" id="{2EC12D1D-B0F4-4357-8B33-D1A50501B9A6}"/>
              </a:ext>
            </a:extLst>
          </p:cNvPr>
          <p:cNvPicPr>
            <a:picLocks noChangeAspect="1"/>
          </p:cNvPicPr>
          <p:nvPr/>
        </p:nvPicPr>
        <p:blipFill>
          <a:blip r:embed="rId3"/>
          <a:stretch>
            <a:fillRect/>
          </a:stretch>
        </p:blipFill>
        <p:spPr>
          <a:xfrm>
            <a:off x="490329" y="964094"/>
            <a:ext cx="10389705" cy="5566977"/>
          </a:xfrm>
          <a:prstGeom prst="rect">
            <a:avLst/>
          </a:prstGeom>
        </p:spPr>
      </p:pic>
    </p:spTree>
    <p:extLst>
      <p:ext uri="{BB962C8B-B14F-4D97-AF65-F5344CB8AC3E}">
        <p14:creationId xmlns:p14="http://schemas.microsoft.com/office/powerpoint/2010/main" val="24000892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2C543F9B-D18C-4382-B79F-E6EA160C74A3}" type="slidenum">
              <a:rPr lang="en-US">
                <a:solidFill>
                  <a:srgbClr val="000000"/>
                </a:solidFill>
                <a:latin typeface="Arial"/>
              </a:rPr>
              <a:pPr>
                <a:defRPr/>
              </a:pPr>
              <a:t>5</a:t>
            </a:fld>
            <a:endParaRPr lang="en-US" dirty="0">
              <a:solidFill>
                <a:srgbClr val="000000"/>
              </a:solidFill>
              <a:latin typeface="Arial"/>
            </a:endParaRPr>
          </a:p>
        </p:txBody>
      </p:sp>
      <p:sp>
        <p:nvSpPr>
          <p:cNvPr id="2" name="Title 1"/>
          <p:cNvSpPr>
            <a:spLocks noGrp="1"/>
          </p:cNvSpPr>
          <p:nvPr>
            <p:ph type="title" idx="4294967295"/>
          </p:nvPr>
        </p:nvSpPr>
        <p:spPr>
          <a:xfrm>
            <a:off x="384313" y="265113"/>
            <a:ext cx="11582400" cy="1355725"/>
          </a:xfrm>
        </p:spPr>
        <p:txBody>
          <a:bodyPr>
            <a:normAutofit/>
          </a:bodyPr>
          <a:lstStyle/>
          <a:p>
            <a:r>
              <a:rPr lang="en-US" sz="5400" dirty="0"/>
              <a:t>Letters in Front of IBC Section Numbers</a:t>
            </a:r>
          </a:p>
        </p:txBody>
      </p:sp>
      <p:sp>
        <p:nvSpPr>
          <p:cNvPr id="3" name="Content Placeholder 2"/>
          <p:cNvSpPr>
            <a:spLocks noGrp="1"/>
          </p:cNvSpPr>
          <p:nvPr>
            <p:ph idx="4294967295"/>
          </p:nvPr>
        </p:nvSpPr>
        <p:spPr>
          <a:xfrm>
            <a:off x="1510955" y="1620838"/>
            <a:ext cx="9872662" cy="4038600"/>
          </a:xfrm>
        </p:spPr>
        <p:txBody>
          <a:bodyPr numCol="1">
            <a:normAutofit/>
          </a:bodyPr>
          <a:lstStyle/>
          <a:p>
            <a:r>
              <a:rPr lang="en-US" sz="3200" dirty="0"/>
              <a:t>In each code development cycle, proposed changes to the code are considered at the Code Development Hearings. </a:t>
            </a:r>
          </a:p>
          <a:p>
            <a:r>
              <a:rPr lang="en-US" sz="3200" dirty="0"/>
              <a:t>Proposed changes to a code section that has a number beginning with a letter in brackets are considered by a different code development committee.</a:t>
            </a:r>
          </a:p>
        </p:txBody>
      </p:sp>
    </p:spTree>
    <p:extLst>
      <p:ext uri="{BB962C8B-B14F-4D97-AF65-F5344CB8AC3E}">
        <p14:creationId xmlns:p14="http://schemas.microsoft.com/office/powerpoint/2010/main" val="353831473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DC3F9BF-DF35-4273-A2D9-664808E1329B}"/>
              </a:ext>
            </a:extLst>
          </p:cNvPr>
          <p:cNvSpPr>
            <a:spLocks noGrp="1"/>
          </p:cNvSpPr>
          <p:nvPr>
            <p:ph type="sldNum" sz="quarter" idx="12"/>
          </p:nvPr>
        </p:nvSpPr>
        <p:spPr/>
        <p:txBody>
          <a:bodyPr/>
          <a:lstStyle/>
          <a:p>
            <a:pPr>
              <a:defRPr/>
            </a:pPr>
            <a:fld id="{455FB14D-368A-437A-99F1-9AF928F1B45F}" type="slidenum">
              <a:rPr lang="en-US" smtClean="0"/>
              <a:pPr>
                <a:defRPr/>
              </a:pPr>
              <a:t>50</a:t>
            </a:fld>
            <a:endParaRPr lang="en-US" dirty="0"/>
          </a:p>
        </p:txBody>
      </p:sp>
      <p:pic>
        <p:nvPicPr>
          <p:cNvPr id="4" name="Picture 3">
            <a:extLst>
              <a:ext uri="{FF2B5EF4-FFF2-40B4-BE49-F238E27FC236}">
                <a16:creationId xmlns:a16="http://schemas.microsoft.com/office/drawing/2014/main" id="{9620280D-2BDD-47AF-8506-8F4C6CA52B04}"/>
              </a:ext>
            </a:extLst>
          </p:cNvPr>
          <p:cNvPicPr>
            <a:picLocks noChangeAspect="1"/>
          </p:cNvPicPr>
          <p:nvPr/>
        </p:nvPicPr>
        <p:blipFill>
          <a:blip r:embed="rId2"/>
          <a:stretch>
            <a:fillRect/>
          </a:stretch>
        </p:blipFill>
        <p:spPr>
          <a:xfrm>
            <a:off x="342392" y="518649"/>
            <a:ext cx="10831339" cy="5961664"/>
          </a:xfrm>
          <a:prstGeom prst="rect">
            <a:avLst/>
          </a:prstGeom>
        </p:spPr>
      </p:pic>
    </p:spTree>
    <p:extLst>
      <p:ext uri="{BB962C8B-B14F-4D97-AF65-F5344CB8AC3E}">
        <p14:creationId xmlns:p14="http://schemas.microsoft.com/office/powerpoint/2010/main" val="369246544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6"/>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Arial"/>
                <a:ea typeface="+mn-ea"/>
                <a:cs typeface="+mn-cs"/>
              </a:rPr>
              <a:t>2015 IBC Significant Changes</a:t>
            </a:r>
          </a:p>
        </p:txBody>
      </p:sp>
      <p:sp>
        <p:nvSpPr>
          <p:cNvPr id="8" name="Slide Number Placeholder 7"/>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4EC9B9-9FF4-4096-A789-57A3D74D88B6}" type="slidenum">
              <a:rPr kumimoji="0" lang="en-US" sz="1000" b="0" i="0" u="none" strike="noStrike" kern="1200" cap="none" spc="0" normalizeH="0" baseline="0" noProof="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US" sz="1000" b="0" i="0" u="none" strike="noStrike" kern="1200" cap="none" spc="0" normalizeH="0" baseline="0" noProof="0" dirty="0">
              <a:ln>
                <a:noFill/>
              </a:ln>
              <a:solidFill>
                <a:srgbClr val="000000"/>
              </a:solidFill>
              <a:effectLst/>
              <a:uLnTx/>
              <a:uFillTx/>
              <a:latin typeface="Arial"/>
              <a:ea typeface="+mn-ea"/>
              <a:cs typeface="+mn-cs"/>
            </a:endParaRPr>
          </a:p>
        </p:txBody>
      </p:sp>
      <p:sp>
        <p:nvSpPr>
          <p:cNvPr id="2" name="Title 1"/>
          <p:cNvSpPr>
            <a:spLocks noGrp="1"/>
          </p:cNvSpPr>
          <p:nvPr>
            <p:ph type="title" idx="4294967295"/>
          </p:nvPr>
        </p:nvSpPr>
        <p:spPr>
          <a:xfrm>
            <a:off x="0" y="609600"/>
            <a:ext cx="9875838" cy="1355725"/>
          </a:xfrm>
        </p:spPr>
        <p:txBody>
          <a:bodyPr>
            <a:normAutofit/>
          </a:bodyPr>
          <a:lstStyle/>
          <a:p>
            <a:r>
              <a:rPr lang="en-US" dirty="0"/>
              <a:t>903.2.1.6 Sprinkler Systems—</a:t>
            </a:r>
            <a:br>
              <a:rPr lang="en-US" dirty="0"/>
            </a:br>
            <a:r>
              <a:rPr lang="en-US" dirty="0"/>
              <a:t>Assembly Occupancies</a:t>
            </a:r>
          </a:p>
        </p:txBody>
      </p:sp>
      <p:sp>
        <p:nvSpPr>
          <p:cNvPr id="4" name="Content Placeholder 3"/>
          <p:cNvSpPr>
            <a:spLocks noGrp="1"/>
          </p:cNvSpPr>
          <p:nvPr>
            <p:ph sz="half" idx="4294967295"/>
          </p:nvPr>
        </p:nvSpPr>
        <p:spPr>
          <a:xfrm>
            <a:off x="3810000" y="1600200"/>
            <a:ext cx="8382000" cy="3951288"/>
          </a:xfrm>
        </p:spPr>
        <p:txBody>
          <a:bodyPr/>
          <a:lstStyle/>
          <a:p>
            <a:r>
              <a:rPr lang="en-US" dirty="0"/>
              <a:t>Limited to Group A roof occupancies and occupant loads</a:t>
            </a:r>
          </a:p>
          <a:p>
            <a:r>
              <a:rPr lang="en-US" dirty="0"/>
              <a:t>Not applicable to Type I and II open parking garages</a:t>
            </a:r>
          </a:p>
          <a:p>
            <a:r>
              <a:rPr lang="en-US" dirty="0"/>
              <a:t>Where NFPA 13R sprinkler system permitted in residential building, use of 13R system is acceptable.</a:t>
            </a:r>
          </a:p>
        </p:txBody>
      </p:sp>
    </p:spTree>
    <p:extLst>
      <p:ext uri="{BB962C8B-B14F-4D97-AF65-F5344CB8AC3E}">
        <p14:creationId xmlns:p14="http://schemas.microsoft.com/office/powerpoint/2010/main" val="417077125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1321"/>
          <a:stretch/>
        </p:blipFill>
        <p:spPr bwMode="auto">
          <a:xfrm>
            <a:off x="5486400" y="3664658"/>
            <a:ext cx="5029200" cy="2547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Footer Placeholder 6"/>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Arial"/>
                <a:ea typeface="+mn-ea"/>
                <a:cs typeface="+mn-cs"/>
              </a:rPr>
              <a:t>2015 IBC Significant Changes</a:t>
            </a:r>
          </a:p>
        </p:txBody>
      </p:sp>
      <p:sp>
        <p:nvSpPr>
          <p:cNvPr id="8" name="Slide Number Placeholder 7"/>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4EC9B9-9FF4-4096-A789-57A3D74D88B6}" type="slidenum">
              <a:rPr kumimoji="0" lang="en-US" sz="1000" b="0" i="0" u="none" strike="noStrike" kern="1200" cap="none" spc="0" normalizeH="0" baseline="0" noProof="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n-US" sz="1000" b="0" i="0" u="none" strike="noStrike" kern="1200" cap="none" spc="0" normalizeH="0" baseline="0" noProof="0" dirty="0">
              <a:ln>
                <a:noFill/>
              </a:ln>
              <a:solidFill>
                <a:srgbClr val="000000"/>
              </a:solidFill>
              <a:effectLst/>
              <a:uLnTx/>
              <a:uFillTx/>
              <a:latin typeface="Arial"/>
              <a:ea typeface="+mn-ea"/>
              <a:cs typeface="+mn-cs"/>
            </a:endParaRPr>
          </a:p>
        </p:txBody>
      </p:sp>
      <p:sp>
        <p:nvSpPr>
          <p:cNvPr id="2" name="Title 1"/>
          <p:cNvSpPr>
            <a:spLocks noGrp="1"/>
          </p:cNvSpPr>
          <p:nvPr>
            <p:ph type="title" idx="4294967295"/>
          </p:nvPr>
        </p:nvSpPr>
        <p:spPr>
          <a:xfrm>
            <a:off x="0" y="609600"/>
            <a:ext cx="9875838" cy="1355725"/>
          </a:xfrm>
        </p:spPr>
        <p:txBody>
          <a:bodyPr>
            <a:normAutofit/>
          </a:bodyPr>
          <a:lstStyle/>
          <a:p>
            <a:r>
              <a:rPr lang="en-US" dirty="0"/>
              <a:t>903.2.1.6 Sprinkler Systems—</a:t>
            </a:r>
            <a:br>
              <a:rPr lang="en-US" dirty="0"/>
            </a:br>
            <a:r>
              <a:rPr lang="en-US" dirty="0"/>
              <a:t>Assembly Occupancies</a:t>
            </a:r>
          </a:p>
        </p:txBody>
      </p:sp>
      <p:sp>
        <p:nvSpPr>
          <p:cNvPr id="3" name="Text Placeholder 2"/>
          <p:cNvSpPr>
            <a:spLocks noGrp="1"/>
          </p:cNvSpPr>
          <p:nvPr>
            <p:ph type="body" idx="4294967295"/>
          </p:nvPr>
        </p:nvSpPr>
        <p:spPr>
          <a:xfrm>
            <a:off x="0" y="1371600"/>
            <a:ext cx="4040188" cy="639763"/>
          </a:xfrm>
        </p:spPr>
        <p:txBody>
          <a:bodyPr/>
          <a:lstStyle/>
          <a:p>
            <a:r>
              <a:rPr lang="en-US" dirty="0"/>
              <a:t>CHANGE TYPE: </a:t>
            </a:r>
            <a:r>
              <a:rPr lang="en-US" b="0" dirty="0"/>
              <a:t>Addition</a:t>
            </a:r>
            <a:endParaRPr lang="en-US" dirty="0"/>
          </a:p>
        </p:txBody>
      </p:sp>
      <p:sp>
        <p:nvSpPr>
          <p:cNvPr id="4" name="Content Placeholder 3"/>
          <p:cNvSpPr>
            <a:spLocks noGrp="1"/>
          </p:cNvSpPr>
          <p:nvPr>
            <p:ph sz="half" idx="4294967295"/>
          </p:nvPr>
        </p:nvSpPr>
        <p:spPr>
          <a:xfrm>
            <a:off x="3352800" y="2057400"/>
            <a:ext cx="8839200" cy="3951288"/>
          </a:xfrm>
        </p:spPr>
        <p:txBody>
          <a:bodyPr/>
          <a:lstStyle/>
          <a:p>
            <a:r>
              <a:rPr lang="en-US" dirty="0"/>
              <a:t>An automatic sprinkler system is now required to be installed where the roof is used for a Group A-2 assembly occupancy with an occupant load exceeding 100, as well as for other Group A occupancies where the occupant load exceeds 300.</a:t>
            </a:r>
          </a:p>
        </p:txBody>
      </p:sp>
      <p:sp>
        <p:nvSpPr>
          <p:cNvPr id="9" name="Right Arrow 8"/>
          <p:cNvSpPr/>
          <p:nvPr/>
        </p:nvSpPr>
        <p:spPr>
          <a:xfrm>
            <a:off x="10319004" y="5988558"/>
            <a:ext cx="184404" cy="121158"/>
          </a:xfrm>
          <a:prstGeom prst="rightArrow">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359552206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6"/>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Arial"/>
                <a:ea typeface="+mn-ea"/>
                <a:cs typeface="+mn-cs"/>
              </a:rPr>
              <a:t>2015 IBC Significant Changes</a:t>
            </a:r>
          </a:p>
        </p:txBody>
      </p:sp>
      <p:sp>
        <p:nvSpPr>
          <p:cNvPr id="8" name="Slide Number Placeholder 7"/>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4EC9B9-9FF4-4096-A789-57A3D74D88B6}" type="slidenum">
              <a:rPr kumimoji="0" lang="en-US" sz="1000" b="0" i="0" u="none" strike="noStrike" kern="1200" cap="none" spc="0" normalizeH="0" baseline="0" noProof="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US" sz="1000" b="0" i="0" u="none" strike="noStrike" kern="1200" cap="none" spc="0" normalizeH="0" baseline="0" noProof="0" dirty="0">
              <a:ln>
                <a:noFill/>
              </a:ln>
              <a:solidFill>
                <a:srgbClr val="000000"/>
              </a:solidFill>
              <a:effectLst/>
              <a:uLnTx/>
              <a:uFillTx/>
              <a:latin typeface="Arial"/>
              <a:ea typeface="+mn-ea"/>
              <a:cs typeface="+mn-cs"/>
            </a:endParaRPr>
          </a:p>
        </p:txBody>
      </p:sp>
      <p:sp>
        <p:nvSpPr>
          <p:cNvPr id="2" name="Title 1"/>
          <p:cNvSpPr>
            <a:spLocks noGrp="1"/>
          </p:cNvSpPr>
          <p:nvPr>
            <p:ph type="title" idx="4294967295"/>
          </p:nvPr>
        </p:nvSpPr>
        <p:spPr>
          <a:xfrm>
            <a:off x="0" y="609600"/>
            <a:ext cx="9875838" cy="1355725"/>
          </a:xfrm>
        </p:spPr>
        <p:txBody>
          <a:bodyPr>
            <a:normAutofit/>
          </a:bodyPr>
          <a:lstStyle/>
          <a:p>
            <a:r>
              <a:rPr lang="en-US" dirty="0"/>
              <a:t>903.2.1.7 Multiple Fire Areas</a:t>
            </a:r>
          </a:p>
        </p:txBody>
      </p:sp>
      <p:sp>
        <p:nvSpPr>
          <p:cNvPr id="4" name="Content Placeholder 3"/>
          <p:cNvSpPr>
            <a:spLocks noGrp="1"/>
          </p:cNvSpPr>
          <p:nvPr>
            <p:ph sz="half" idx="4294967295"/>
          </p:nvPr>
        </p:nvSpPr>
        <p:spPr>
          <a:xfrm>
            <a:off x="3505200" y="1371600"/>
            <a:ext cx="8686800" cy="990600"/>
          </a:xfrm>
        </p:spPr>
        <p:txBody>
          <a:bodyPr>
            <a:normAutofit/>
          </a:bodyPr>
          <a:lstStyle/>
          <a:p>
            <a:r>
              <a:rPr lang="en-US" sz="2000" dirty="0"/>
              <a:t>Where Group A fire areas share a common means of egress, the occupant load of the spaces must now be added together to determine if a sprinkler system is required.</a:t>
            </a:r>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6600" y="2362200"/>
            <a:ext cx="5562600" cy="38004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ight Arrow 9"/>
          <p:cNvSpPr/>
          <p:nvPr/>
        </p:nvSpPr>
        <p:spPr>
          <a:xfrm>
            <a:off x="10319004" y="5988558"/>
            <a:ext cx="184404" cy="121158"/>
          </a:xfrm>
          <a:prstGeom prst="rightArrow">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106613720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6"/>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Arial"/>
                <a:ea typeface="+mn-ea"/>
                <a:cs typeface="+mn-cs"/>
              </a:rPr>
              <a:t>2015 IBC Significant Changes</a:t>
            </a:r>
          </a:p>
        </p:txBody>
      </p:sp>
      <p:sp>
        <p:nvSpPr>
          <p:cNvPr id="8" name="Slide Number Placeholder 7"/>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4EC9B9-9FF4-4096-A789-57A3D74D88B6}" type="slidenum">
              <a:rPr kumimoji="0" lang="en-US" sz="1000" b="0" i="0" u="none" strike="noStrike" kern="1200" cap="none" spc="0" normalizeH="0" baseline="0" noProof="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US" sz="1000" b="0" i="0" u="none" strike="noStrike" kern="1200" cap="none" spc="0" normalizeH="0" baseline="0" noProof="0" dirty="0">
              <a:ln>
                <a:noFill/>
              </a:ln>
              <a:solidFill>
                <a:srgbClr val="000000"/>
              </a:solidFill>
              <a:effectLst/>
              <a:uLnTx/>
              <a:uFillTx/>
              <a:latin typeface="Arial"/>
              <a:ea typeface="+mn-ea"/>
              <a:cs typeface="+mn-cs"/>
            </a:endParaRPr>
          </a:p>
        </p:txBody>
      </p:sp>
      <p:sp>
        <p:nvSpPr>
          <p:cNvPr id="2" name="Title 1"/>
          <p:cNvSpPr>
            <a:spLocks noGrp="1"/>
          </p:cNvSpPr>
          <p:nvPr>
            <p:ph type="title" idx="4294967295"/>
          </p:nvPr>
        </p:nvSpPr>
        <p:spPr>
          <a:xfrm>
            <a:off x="0" y="609600"/>
            <a:ext cx="9875838" cy="1355725"/>
          </a:xfrm>
        </p:spPr>
        <p:txBody>
          <a:bodyPr>
            <a:normAutofit/>
          </a:bodyPr>
          <a:lstStyle/>
          <a:p>
            <a:r>
              <a:rPr lang="en-US" dirty="0"/>
              <a:t>903.2.1.7 Multiple Fire Areas</a:t>
            </a:r>
          </a:p>
        </p:txBody>
      </p:sp>
      <p:sp>
        <p:nvSpPr>
          <p:cNvPr id="4" name="Content Placeholder 3"/>
          <p:cNvSpPr>
            <a:spLocks noGrp="1"/>
          </p:cNvSpPr>
          <p:nvPr>
            <p:ph sz="half" idx="4294967295"/>
          </p:nvPr>
        </p:nvSpPr>
        <p:spPr>
          <a:xfrm>
            <a:off x="3810000" y="1371600"/>
            <a:ext cx="8382000" cy="3951288"/>
          </a:xfrm>
        </p:spPr>
        <p:txBody>
          <a:bodyPr/>
          <a:lstStyle/>
          <a:p>
            <a:r>
              <a:rPr lang="en-US" dirty="0"/>
              <a:t>This is now the only provision where occupant loads of aggregate fire areas are applied.</a:t>
            </a:r>
          </a:p>
          <a:p>
            <a:pPr marL="0" indent="0">
              <a:buNone/>
            </a:pPr>
            <a:endParaRPr lang="en-US" dirty="0"/>
          </a:p>
        </p:txBody>
      </p:sp>
    </p:spTree>
    <p:extLst>
      <p:ext uri="{BB962C8B-B14F-4D97-AF65-F5344CB8AC3E}">
        <p14:creationId xmlns:p14="http://schemas.microsoft.com/office/powerpoint/2010/main" val="174953331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Footer Placeholder 6"/>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Arial"/>
                <a:ea typeface="+mn-ea"/>
                <a:cs typeface="+mn-cs"/>
              </a:rPr>
              <a:t>2015 IBC Significant Changes</a:t>
            </a:r>
          </a:p>
        </p:txBody>
      </p:sp>
      <p:sp>
        <p:nvSpPr>
          <p:cNvPr id="8" name="Slide Number Placeholder 7"/>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4EC9B9-9FF4-4096-A789-57A3D74D88B6}" type="slidenum">
              <a:rPr kumimoji="0" lang="en-US" sz="1000" b="0" i="0" u="none" strike="noStrike" kern="1200" cap="none" spc="0" normalizeH="0" baseline="0" noProof="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en-US" sz="1000" b="0" i="0" u="none" strike="noStrike" kern="1200" cap="none" spc="0" normalizeH="0" baseline="0" noProof="0" dirty="0">
              <a:ln>
                <a:noFill/>
              </a:ln>
              <a:solidFill>
                <a:srgbClr val="000000"/>
              </a:solidFill>
              <a:effectLst/>
              <a:uLnTx/>
              <a:uFillTx/>
              <a:latin typeface="Arial"/>
              <a:ea typeface="+mn-ea"/>
              <a:cs typeface="+mn-cs"/>
            </a:endParaRPr>
          </a:p>
        </p:txBody>
      </p:sp>
      <p:sp>
        <p:nvSpPr>
          <p:cNvPr id="2" name="Title 1"/>
          <p:cNvSpPr>
            <a:spLocks noGrp="1"/>
          </p:cNvSpPr>
          <p:nvPr>
            <p:ph type="title" idx="4294967295"/>
          </p:nvPr>
        </p:nvSpPr>
        <p:spPr>
          <a:xfrm>
            <a:off x="0" y="609600"/>
            <a:ext cx="9875838" cy="1355725"/>
          </a:xfrm>
        </p:spPr>
        <p:txBody>
          <a:bodyPr>
            <a:normAutofit/>
          </a:bodyPr>
          <a:lstStyle/>
          <a:p>
            <a:r>
              <a:rPr lang="en-US"/>
              <a:t>903.2.8 Sprinkler Systems— Group R Occupancies</a:t>
            </a:r>
            <a:endParaRPr lang="en-US" dirty="0"/>
          </a:p>
        </p:txBody>
      </p:sp>
      <p:sp>
        <p:nvSpPr>
          <p:cNvPr id="3" name="Text Placeholder 2"/>
          <p:cNvSpPr>
            <a:spLocks noGrp="1"/>
          </p:cNvSpPr>
          <p:nvPr>
            <p:ph type="body" idx="4294967295"/>
          </p:nvPr>
        </p:nvSpPr>
        <p:spPr>
          <a:xfrm>
            <a:off x="0" y="1371600"/>
            <a:ext cx="4648200" cy="639763"/>
          </a:xfrm>
        </p:spPr>
        <p:txBody>
          <a:bodyPr/>
          <a:lstStyle/>
          <a:p>
            <a:r>
              <a:rPr lang="en-US" dirty="0"/>
              <a:t>CHANGE TYPE: </a:t>
            </a:r>
            <a:r>
              <a:rPr lang="en-US" b="0" dirty="0"/>
              <a:t>Modification</a:t>
            </a:r>
          </a:p>
        </p:txBody>
      </p:sp>
      <p:sp>
        <p:nvSpPr>
          <p:cNvPr id="4" name="Content Placeholder 3"/>
          <p:cNvSpPr>
            <a:spLocks noGrp="1"/>
          </p:cNvSpPr>
          <p:nvPr>
            <p:ph sz="half" idx="4294967295"/>
          </p:nvPr>
        </p:nvSpPr>
        <p:spPr>
          <a:xfrm>
            <a:off x="3886200" y="2174875"/>
            <a:ext cx="8305800" cy="3951288"/>
          </a:xfrm>
        </p:spPr>
        <p:txBody>
          <a:bodyPr/>
          <a:lstStyle/>
          <a:p>
            <a:r>
              <a:rPr lang="en-US" dirty="0"/>
              <a:t>Sprinkler requirements for Group R-4 occupancies are now dependent on the capabilities of the occupants.</a:t>
            </a:r>
          </a:p>
          <a:p>
            <a:r>
              <a:rPr lang="en-US" dirty="0"/>
              <a:t>In buildings where occupants require limited assistance when responding to an emergency condition, additional sprinkler protection is required for attic spaces.</a:t>
            </a:r>
          </a:p>
          <a:p>
            <a:r>
              <a:rPr lang="en-US" dirty="0"/>
              <a:t>No change in Condition 1 facilities: NFPA 13D system permitted</a:t>
            </a:r>
          </a:p>
          <a:p>
            <a:r>
              <a:rPr lang="en-US" dirty="0"/>
              <a:t>Condition 2 facilities: NFPA 13 or 13R required, and attics to be protected in one of two methods</a:t>
            </a:r>
          </a:p>
        </p:txBody>
      </p:sp>
      <p:sp>
        <p:nvSpPr>
          <p:cNvPr id="9" name="Right Arrow 8"/>
          <p:cNvSpPr/>
          <p:nvPr/>
        </p:nvSpPr>
        <p:spPr>
          <a:xfrm>
            <a:off x="10319004" y="5988558"/>
            <a:ext cx="184404" cy="121158"/>
          </a:xfrm>
          <a:prstGeom prst="rightArrow">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249977529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Footer Placeholder 6"/>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Arial"/>
                <a:ea typeface="+mn-ea"/>
                <a:cs typeface="+mn-cs"/>
              </a:rPr>
              <a:t>2015 IBC Significant Changes</a:t>
            </a:r>
          </a:p>
        </p:txBody>
      </p:sp>
      <p:sp>
        <p:nvSpPr>
          <p:cNvPr id="8" name="Slide Number Placeholder 7"/>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4EC9B9-9FF4-4096-A789-57A3D74D88B6}" type="slidenum">
              <a:rPr kumimoji="0" lang="en-US" sz="1000" b="0" i="0" u="none" strike="noStrike" kern="1200" cap="none" spc="0" normalizeH="0" baseline="0" noProof="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US" sz="1000" b="0" i="0" u="none" strike="noStrike" kern="1200" cap="none" spc="0" normalizeH="0" baseline="0" noProof="0" dirty="0">
              <a:ln>
                <a:noFill/>
              </a:ln>
              <a:solidFill>
                <a:srgbClr val="000000"/>
              </a:solidFill>
              <a:effectLst/>
              <a:uLnTx/>
              <a:uFillTx/>
              <a:latin typeface="Arial"/>
              <a:ea typeface="+mn-ea"/>
              <a:cs typeface="+mn-cs"/>
            </a:endParaRPr>
          </a:p>
        </p:txBody>
      </p:sp>
      <p:sp>
        <p:nvSpPr>
          <p:cNvPr id="2" name="Title 1"/>
          <p:cNvSpPr>
            <a:spLocks noGrp="1"/>
          </p:cNvSpPr>
          <p:nvPr>
            <p:ph type="title" idx="4294967295"/>
          </p:nvPr>
        </p:nvSpPr>
        <p:spPr>
          <a:xfrm>
            <a:off x="0" y="609600"/>
            <a:ext cx="9875838" cy="1355725"/>
          </a:xfrm>
        </p:spPr>
        <p:txBody>
          <a:bodyPr>
            <a:normAutofit/>
          </a:bodyPr>
          <a:lstStyle/>
          <a:p>
            <a:r>
              <a:rPr lang="en-US"/>
              <a:t>903.2.8 Sprinkler Systems— Group R Occupancies</a:t>
            </a:r>
            <a:endParaRPr lang="en-US" dirty="0"/>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1584158"/>
            <a:ext cx="6705600" cy="45880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8061452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6"/>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Arial"/>
                <a:ea typeface="+mn-ea"/>
                <a:cs typeface="+mn-cs"/>
              </a:rPr>
              <a:t>2015 IBC Significant Changes</a:t>
            </a:r>
          </a:p>
        </p:txBody>
      </p:sp>
      <p:sp>
        <p:nvSpPr>
          <p:cNvPr id="8" name="Slide Number Placeholder 7"/>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4EC9B9-9FF4-4096-A789-57A3D74D88B6}" type="slidenum">
              <a:rPr kumimoji="0" lang="en-US" sz="1000" b="0" i="0" u="none" strike="noStrike" kern="1200" cap="none" spc="0" normalizeH="0" baseline="0" noProof="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en-US" sz="1000" b="0" i="0" u="none" strike="noStrike" kern="1200" cap="none" spc="0" normalizeH="0" baseline="0" noProof="0" dirty="0">
              <a:ln>
                <a:noFill/>
              </a:ln>
              <a:solidFill>
                <a:srgbClr val="000000"/>
              </a:solidFill>
              <a:effectLst/>
              <a:uLnTx/>
              <a:uFillTx/>
              <a:latin typeface="Arial"/>
              <a:ea typeface="+mn-ea"/>
              <a:cs typeface="+mn-cs"/>
            </a:endParaRPr>
          </a:p>
        </p:txBody>
      </p:sp>
      <p:sp>
        <p:nvSpPr>
          <p:cNvPr id="2" name="Title 1"/>
          <p:cNvSpPr>
            <a:spLocks noGrp="1"/>
          </p:cNvSpPr>
          <p:nvPr>
            <p:ph type="title" idx="4294967295"/>
          </p:nvPr>
        </p:nvSpPr>
        <p:spPr>
          <a:xfrm>
            <a:off x="0" y="609600"/>
            <a:ext cx="9875838" cy="1355725"/>
          </a:xfrm>
        </p:spPr>
        <p:txBody>
          <a:bodyPr>
            <a:normAutofit/>
          </a:bodyPr>
          <a:lstStyle/>
          <a:p>
            <a:r>
              <a:rPr lang="en-US" dirty="0"/>
              <a:t>903.3.8 Limited Area Sprinkler Systems</a:t>
            </a:r>
          </a:p>
        </p:txBody>
      </p:sp>
      <p:sp>
        <p:nvSpPr>
          <p:cNvPr id="3" name="Text Placeholder 2"/>
          <p:cNvSpPr>
            <a:spLocks noGrp="1"/>
          </p:cNvSpPr>
          <p:nvPr>
            <p:ph type="body" idx="4294967295"/>
          </p:nvPr>
        </p:nvSpPr>
        <p:spPr>
          <a:xfrm>
            <a:off x="0" y="1371600"/>
            <a:ext cx="8229600" cy="639763"/>
          </a:xfrm>
        </p:spPr>
        <p:txBody>
          <a:bodyPr/>
          <a:lstStyle/>
          <a:p>
            <a:r>
              <a:rPr lang="en-US" dirty="0"/>
              <a:t>CHANGE TYPE: </a:t>
            </a:r>
            <a:r>
              <a:rPr lang="en-US" b="0" dirty="0"/>
              <a:t>Modification</a:t>
            </a:r>
            <a:endParaRPr lang="en-US" dirty="0"/>
          </a:p>
        </p:txBody>
      </p:sp>
      <p:sp>
        <p:nvSpPr>
          <p:cNvPr id="4" name="Content Placeholder 3"/>
          <p:cNvSpPr>
            <a:spLocks noGrp="1"/>
          </p:cNvSpPr>
          <p:nvPr>
            <p:ph sz="half" idx="4294967295"/>
          </p:nvPr>
        </p:nvSpPr>
        <p:spPr>
          <a:xfrm>
            <a:off x="0" y="2174875"/>
            <a:ext cx="7848600" cy="3951288"/>
          </a:xfrm>
        </p:spPr>
        <p:txBody>
          <a:bodyPr/>
          <a:lstStyle/>
          <a:p>
            <a:r>
              <a:rPr lang="en-US" dirty="0"/>
              <a:t>Additional restrictions have been placed on limited area sprinkler systems, including a reduction in the system size to a maximum of six sprinklers within a single fire area.</a:t>
            </a:r>
          </a:p>
          <a:p>
            <a:r>
              <a:rPr lang="en-US" dirty="0"/>
              <a:t>Previously, up to 19 sprinklers could be provided on any connection.</a:t>
            </a:r>
          </a:p>
        </p:txBody>
      </p:sp>
      <p:sp>
        <p:nvSpPr>
          <p:cNvPr id="9" name="Right Arrow 8"/>
          <p:cNvSpPr/>
          <p:nvPr/>
        </p:nvSpPr>
        <p:spPr>
          <a:xfrm>
            <a:off x="10319004" y="5988558"/>
            <a:ext cx="184404" cy="121158"/>
          </a:xfrm>
          <a:prstGeom prst="rightArrow">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308338523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6"/>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Arial"/>
                <a:ea typeface="+mn-ea"/>
                <a:cs typeface="+mn-cs"/>
              </a:rPr>
              <a:t>2015 IBC Significant Changes</a:t>
            </a:r>
          </a:p>
        </p:txBody>
      </p:sp>
      <p:sp>
        <p:nvSpPr>
          <p:cNvPr id="8" name="Slide Number Placeholder 7"/>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4EC9B9-9FF4-4096-A789-57A3D74D88B6}" type="slidenum">
              <a:rPr kumimoji="0" lang="en-US" sz="1000" b="0" i="0" u="none" strike="noStrike" kern="1200" cap="none" spc="0" normalizeH="0" baseline="0" noProof="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en-US" sz="1000" b="0" i="0" u="none" strike="noStrike" kern="1200" cap="none" spc="0" normalizeH="0" baseline="0" noProof="0" dirty="0">
              <a:ln>
                <a:noFill/>
              </a:ln>
              <a:solidFill>
                <a:srgbClr val="000000"/>
              </a:solidFill>
              <a:effectLst/>
              <a:uLnTx/>
              <a:uFillTx/>
              <a:latin typeface="Arial"/>
              <a:ea typeface="+mn-ea"/>
              <a:cs typeface="+mn-cs"/>
            </a:endParaRPr>
          </a:p>
        </p:txBody>
      </p:sp>
      <p:pic>
        <p:nvPicPr>
          <p:cNvPr id="1741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2475"/>
          <a:stretch/>
        </p:blipFill>
        <p:spPr bwMode="auto">
          <a:xfrm>
            <a:off x="2604293" y="203909"/>
            <a:ext cx="7129464" cy="5909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9581170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6"/>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Arial"/>
                <a:ea typeface="+mn-ea"/>
                <a:cs typeface="+mn-cs"/>
              </a:rPr>
              <a:t>2015 IBC Significant Changes</a:t>
            </a:r>
          </a:p>
        </p:txBody>
      </p:sp>
      <p:sp>
        <p:nvSpPr>
          <p:cNvPr id="8" name="Slide Number Placeholder 7"/>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4EC9B9-9FF4-4096-A789-57A3D74D88B6}" type="slidenum">
              <a:rPr kumimoji="0" lang="en-US" sz="1000" b="0" i="0" u="none" strike="noStrike" kern="1200" cap="none" spc="0" normalizeH="0" baseline="0" noProof="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0" lang="en-US" sz="1000" b="0" i="0" u="none" strike="noStrike" kern="1200" cap="none" spc="0" normalizeH="0" baseline="0" noProof="0" dirty="0">
              <a:ln>
                <a:noFill/>
              </a:ln>
              <a:solidFill>
                <a:srgbClr val="000000"/>
              </a:solidFill>
              <a:effectLst/>
              <a:uLnTx/>
              <a:uFillTx/>
              <a:latin typeface="Arial"/>
              <a:ea typeface="+mn-ea"/>
              <a:cs typeface="+mn-cs"/>
            </a:endParaRPr>
          </a:p>
        </p:txBody>
      </p:sp>
      <p:sp>
        <p:nvSpPr>
          <p:cNvPr id="2" name="Title 1"/>
          <p:cNvSpPr>
            <a:spLocks noGrp="1"/>
          </p:cNvSpPr>
          <p:nvPr>
            <p:ph type="title" idx="4294967295"/>
          </p:nvPr>
        </p:nvSpPr>
        <p:spPr>
          <a:xfrm>
            <a:off x="0" y="609600"/>
            <a:ext cx="9875838" cy="1355725"/>
          </a:xfrm>
        </p:spPr>
        <p:txBody>
          <a:bodyPr>
            <a:normAutofit/>
          </a:bodyPr>
          <a:lstStyle/>
          <a:p>
            <a:r>
              <a:rPr lang="en-US" dirty="0"/>
              <a:t>904.13 Domestic Cooking</a:t>
            </a:r>
            <a:br>
              <a:rPr lang="en-US" dirty="0"/>
            </a:br>
            <a:r>
              <a:rPr lang="en-US" dirty="0"/>
              <a:t>Systems in Group I-2 Condition 1</a:t>
            </a:r>
          </a:p>
        </p:txBody>
      </p:sp>
      <p:sp>
        <p:nvSpPr>
          <p:cNvPr id="3" name="Text Placeholder 2"/>
          <p:cNvSpPr>
            <a:spLocks noGrp="1"/>
          </p:cNvSpPr>
          <p:nvPr>
            <p:ph type="body" idx="4294967295"/>
          </p:nvPr>
        </p:nvSpPr>
        <p:spPr>
          <a:xfrm>
            <a:off x="0" y="1447800"/>
            <a:ext cx="4724400" cy="639763"/>
          </a:xfrm>
        </p:spPr>
        <p:txBody>
          <a:bodyPr/>
          <a:lstStyle/>
          <a:p>
            <a:r>
              <a:rPr lang="en-US" dirty="0"/>
              <a:t>CHANGE TYPE: </a:t>
            </a:r>
            <a:r>
              <a:rPr lang="en-US" b="0" dirty="0"/>
              <a:t>Addition</a:t>
            </a:r>
            <a:endParaRPr lang="en-US" dirty="0"/>
          </a:p>
        </p:txBody>
      </p:sp>
      <p:sp>
        <p:nvSpPr>
          <p:cNvPr id="4" name="Content Placeholder 3"/>
          <p:cNvSpPr>
            <a:spLocks noGrp="1"/>
          </p:cNvSpPr>
          <p:nvPr>
            <p:ph sz="half" idx="4294967295"/>
          </p:nvPr>
        </p:nvSpPr>
        <p:spPr>
          <a:xfrm>
            <a:off x="0" y="2174875"/>
            <a:ext cx="7848600" cy="3951288"/>
          </a:xfrm>
        </p:spPr>
        <p:txBody>
          <a:bodyPr/>
          <a:lstStyle/>
          <a:p>
            <a:r>
              <a:rPr lang="en-US" dirty="0"/>
              <a:t>Requirements for domestic appliances installed within commercial facilities but used only for domestic cooking have been clarified, including provisions for an appropriate fire-extinguishing system for domestic cooking equipment in nursing homes and similar Group I-2, Condition 1 facilities.</a:t>
            </a:r>
          </a:p>
          <a:p>
            <a:r>
              <a:rPr lang="en-US" dirty="0"/>
              <a:t>Fire-extinguishing system for range is to be designed for domestic cooking equipment per UL-300A</a:t>
            </a:r>
          </a:p>
        </p:txBody>
      </p:sp>
      <p:sp>
        <p:nvSpPr>
          <p:cNvPr id="9" name="Right Arrow 8"/>
          <p:cNvSpPr/>
          <p:nvPr/>
        </p:nvSpPr>
        <p:spPr>
          <a:xfrm>
            <a:off x="10319004" y="5988558"/>
            <a:ext cx="184404" cy="121158"/>
          </a:xfrm>
          <a:prstGeom prst="rightArrow">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5633658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2C543F9B-D18C-4382-B79F-E6EA160C74A3}" type="slidenum">
              <a:rPr lang="en-US">
                <a:solidFill>
                  <a:srgbClr val="000000"/>
                </a:solidFill>
                <a:latin typeface="Arial"/>
              </a:rPr>
              <a:pPr>
                <a:defRPr/>
              </a:pPr>
              <a:t>6</a:t>
            </a:fld>
            <a:endParaRPr lang="en-US" dirty="0">
              <a:solidFill>
                <a:srgbClr val="000000"/>
              </a:solidFill>
              <a:latin typeface="Arial"/>
            </a:endParaRPr>
          </a:p>
        </p:txBody>
      </p:sp>
      <p:sp>
        <p:nvSpPr>
          <p:cNvPr id="2" name="Title 1"/>
          <p:cNvSpPr>
            <a:spLocks noGrp="1"/>
          </p:cNvSpPr>
          <p:nvPr>
            <p:ph type="title" idx="4294967295"/>
          </p:nvPr>
        </p:nvSpPr>
        <p:spPr>
          <a:xfrm>
            <a:off x="410818" y="200784"/>
            <a:ext cx="11542713" cy="1355725"/>
          </a:xfrm>
        </p:spPr>
        <p:txBody>
          <a:bodyPr>
            <a:normAutofit/>
          </a:bodyPr>
          <a:lstStyle/>
          <a:p>
            <a:r>
              <a:rPr lang="en-US" sz="5400" dirty="0"/>
              <a:t>Letters in Front of IBC Section Numbers</a:t>
            </a:r>
          </a:p>
        </p:txBody>
      </p:sp>
      <p:sp>
        <p:nvSpPr>
          <p:cNvPr id="3" name="Content Placeholder 2"/>
          <p:cNvSpPr>
            <a:spLocks noGrp="1"/>
          </p:cNvSpPr>
          <p:nvPr>
            <p:ph idx="4294967295"/>
          </p:nvPr>
        </p:nvSpPr>
        <p:spPr>
          <a:xfrm>
            <a:off x="1163084" y="1448351"/>
            <a:ext cx="9872663" cy="4638675"/>
          </a:xfrm>
        </p:spPr>
        <p:txBody>
          <a:bodyPr numCol="1">
            <a:normAutofit/>
          </a:bodyPr>
          <a:lstStyle/>
          <a:p>
            <a:r>
              <a:rPr lang="en-US" sz="2400" dirty="0"/>
              <a:t>The content of sections in this code that begin with a letter designation is maintained by another code development committee:</a:t>
            </a:r>
          </a:p>
        </p:txBody>
      </p:sp>
      <p:sp>
        <p:nvSpPr>
          <p:cNvPr id="6" name="TextBox 5"/>
          <p:cNvSpPr txBox="1"/>
          <p:nvPr/>
        </p:nvSpPr>
        <p:spPr>
          <a:xfrm>
            <a:off x="1926533" y="2325273"/>
            <a:ext cx="8305800" cy="4081117"/>
          </a:xfrm>
          <a:prstGeom prst="rect">
            <a:avLst/>
          </a:prstGeom>
          <a:noFill/>
        </p:spPr>
        <p:txBody>
          <a:bodyPr wrap="square" numCol="3" rtlCol="0">
            <a:spAutoFit/>
          </a:bodyPr>
          <a:lstStyle/>
          <a:p>
            <a:pPr marL="461963" indent="-461963">
              <a:lnSpc>
                <a:spcPct val="120000"/>
              </a:lnSpc>
            </a:pPr>
            <a:r>
              <a:rPr lang="en-US" b="1" dirty="0">
                <a:solidFill>
                  <a:srgbClr val="000000"/>
                </a:solidFill>
                <a:latin typeface="Arial"/>
              </a:rPr>
              <a:t>[A] = Administrative Code Development Committee;</a:t>
            </a:r>
          </a:p>
          <a:p>
            <a:pPr marL="461963" indent="-461963">
              <a:lnSpc>
                <a:spcPct val="120000"/>
              </a:lnSpc>
            </a:pPr>
            <a:r>
              <a:rPr lang="en-US" b="1" dirty="0">
                <a:solidFill>
                  <a:srgbClr val="000000"/>
                </a:solidFill>
                <a:latin typeface="Arial"/>
              </a:rPr>
              <a:t>[E] = International Energy Conservation Code Development Committee;</a:t>
            </a:r>
          </a:p>
          <a:p>
            <a:pPr marL="461963" indent="-461963">
              <a:lnSpc>
                <a:spcPct val="120000"/>
              </a:lnSpc>
            </a:pPr>
            <a:endParaRPr lang="en-US" b="1" dirty="0">
              <a:solidFill>
                <a:srgbClr val="000000"/>
              </a:solidFill>
              <a:latin typeface="Arial"/>
            </a:endParaRPr>
          </a:p>
          <a:p>
            <a:pPr marL="461963" indent="-461963">
              <a:lnSpc>
                <a:spcPct val="120000"/>
              </a:lnSpc>
            </a:pPr>
            <a:endParaRPr lang="en-US" b="1" dirty="0">
              <a:solidFill>
                <a:srgbClr val="000000"/>
              </a:solidFill>
              <a:latin typeface="Arial"/>
            </a:endParaRPr>
          </a:p>
          <a:p>
            <a:pPr marL="461963" indent="-461963">
              <a:lnSpc>
                <a:spcPct val="120000"/>
              </a:lnSpc>
            </a:pPr>
            <a:endParaRPr lang="en-US" b="1" dirty="0">
              <a:solidFill>
                <a:srgbClr val="000000"/>
              </a:solidFill>
              <a:latin typeface="Arial"/>
            </a:endParaRPr>
          </a:p>
          <a:p>
            <a:pPr marL="461963" indent="-461963">
              <a:lnSpc>
                <a:spcPct val="120000"/>
              </a:lnSpc>
            </a:pPr>
            <a:endParaRPr lang="en-US" b="1" dirty="0">
              <a:solidFill>
                <a:srgbClr val="000000"/>
              </a:solidFill>
              <a:latin typeface="Arial"/>
            </a:endParaRPr>
          </a:p>
          <a:p>
            <a:pPr marL="461963" indent="-461963">
              <a:lnSpc>
                <a:spcPct val="120000"/>
              </a:lnSpc>
            </a:pPr>
            <a:r>
              <a:rPr lang="en-US" b="1" dirty="0">
                <a:solidFill>
                  <a:srgbClr val="000000"/>
                </a:solidFill>
                <a:latin typeface="Arial"/>
              </a:rPr>
              <a:t>[EB] = International Existing Building Code Development Committee;</a:t>
            </a:r>
          </a:p>
          <a:p>
            <a:pPr marL="461963" indent="-461963">
              <a:lnSpc>
                <a:spcPct val="120000"/>
              </a:lnSpc>
            </a:pPr>
            <a:r>
              <a:rPr lang="en-US" b="1" dirty="0">
                <a:solidFill>
                  <a:srgbClr val="000000"/>
                </a:solidFill>
                <a:latin typeface="Arial"/>
              </a:rPr>
              <a:t>[F] = International Fire Code Development Committee;</a:t>
            </a:r>
          </a:p>
          <a:p>
            <a:pPr marL="461963" indent="-461963">
              <a:lnSpc>
                <a:spcPct val="120000"/>
              </a:lnSpc>
            </a:pPr>
            <a:r>
              <a:rPr lang="en-US" b="1" dirty="0">
                <a:solidFill>
                  <a:srgbClr val="000000"/>
                </a:solidFill>
                <a:latin typeface="Arial"/>
              </a:rPr>
              <a:t>[FG] = International Fuel Gas Code Development Committee;</a:t>
            </a:r>
          </a:p>
          <a:p>
            <a:pPr marL="461963" indent="-461963">
              <a:lnSpc>
                <a:spcPct val="120000"/>
              </a:lnSpc>
            </a:pPr>
            <a:endParaRPr lang="en-US" b="1" dirty="0">
              <a:solidFill>
                <a:srgbClr val="000000"/>
              </a:solidFill>
              <a:latin typeface="Arial"/>
            </a:endParaRPr>
          </a:p>
          <a:p>
            <a:pPr marL="461963" indent="-461963">
              <a:lnSpc>
                <a:spcPct val="120000"/>
              </a:lnSpc>
            </a:pPr>
            <a:r>
              <a:rPr lang="en-US" b="1" dirty="0">
                <a:solidFill>
                  <a:srgbClr val="000000"/>
                </a:solidFill>
                <a:latin typeface="Arial"/>
              </a:rPr>
              <a:t>[M] = International Mechanical Code Development Committee; and</a:t>
            </a:r>
          </a:p>
          <a:p>
            <a:pPr marL="461963" indent="-461963">
              <a:lnSpc>
                <a:spcPct val="120000"/>
              </a:lnSpc>
            </a:pPr>
            <a:r>
              <a:rPr lang="en-US" b="1" dirty="0">
                <a:solidFill>
                  <a:srgbClr val="000000"/>
                </a:solidFill>
                <a:latin typeface="Arial"/>
              </a:rPr>
              <a:t>[P] = International Plumbing Code Development Committee.</a:t>
            </a:r>
          </a:p>
          <a:p>
            <a:endParaRPr lang="en-US" dirty="0">
              <a:solidFill>
                <a:srgbClr val="000000"/>
              </a:solidFill>
              <a:latin typeface="Arial"/>
            </a:endParaRPr>
          </a:p>
        </p:txBody>
      </p:sp>
    </p:spTree>
    <p:extLst>
      <p:ext uri="{BB962C8B-B14F-4D97-AF65-F5344CB8AC3E}">
        <p14:creationId xmlns:p14="http://schemas.microsoft.com/office/powerpoint/2010/main" val="366179618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6"/>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Arial"/>
                <a:ea typeface="+mn-ea"/>
                <a:cs typeface="+mn-cs"/>
              </a:rPr>
              <a:t>2015 IBC Significant Changes</a:t>
            </a:r>
          </a:p>
        </p:txBody>
      </p:sp>
      <p:sp>
        <p:nvSpPr>
          <p:cNvPr id="8" name="Slide Number Placeholder 7"/>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4EC9B9-9FF4-4096-A789-57A3D74D88B6}" type="slidenum">
              <a:rPr kumimoji="0" lang="en-US" sz="1000" b="0" i="0" u="none" strike="noStrike" kern="1200" cap="none" spc="0" normalizeH="0" baseline="0" noProof="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60</a:t>
            </a:fld>
            <a:endParaRPr kumimoji="0" lang="en-US" sz="1000" b="0" i="0" u="none" strike="noStrike" kern="1200" cap="none" spc="0" normalizeH="0" baseline="0" noProof="0" dirty="0">
              <a:ln>
                <a:noFill/>
              </a:ln>
              <a:solidFill>
                <a:srgbClr val="000000"/>
              </a:solidFill>
              <a:effectLst/>
              <a:uLnTx/>
              <a:uFillTx/>
              <a:latin typeface="Arial"/>
              <a:ea typeface="+mn-ea"/>
              <a:cs typeface="+mn-cs"/>
            </a:endParaRPr>
          </a:p>
        </p:txBody>
      </p:sp>
      <p:sp>
        <p:nvSpPr>
          <p:cNvPr id="2" name="Title 1"/>
          <p:cNvSpPr>
            <a:spLocks noGrp="1"/>
          </p:cNvSpPr>
          <p:nvPr>
            <p:ph type="title" idx="4294967295"/>
          </p:nvPr>
        </p:nvSpPr>
        <p:spPr>
          <a:xfrm>
            <a:off x="0" y="609600"/>
            <a:ext cx="9875838" cy="1355725"/>
          </a:xfrm>
        </p:spPr>
        <p:txBody>
          <a:bodyPr>
            <a:normAutofit/>
          </a:bodyPr>
          <a:lstStyle/>
          <a:p>
            <a:r>
              <a:rPr lang="en-US" dirty="0"/>
              <a:t>904.13 Domestic Cooking Systems in Group I-2 Condition 1</a:t>
            </a:r>
          </a:p>
        </p:txBody>
      </p:sp>
      <p:pic>
        <p:nvPicPr>
          <p:cNvPr id="163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72542" y="1600200"/>
            <a:ext cx="7885859" cy="4062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2878313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6"/>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Arial"/>
                <a:ea typeface="+mn-ea"/>
                <a:cs typeface="+mn-cs"/>
              </a:rPr>
              <a:t>2015 IBC Significant Changes</a:t>
            </a:r>
          </a:p>
        </p:txBody>
      </p:sp>
      <p:sp>
        <p:nvSpPr>
          <p:cNvPr id="8" name="Slide Number Placeholder 7"/>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4EC9B9-9FF4-4096-A789-57A3D74D88B6}" type="slidenum">
              <a:rPr kumimoji="0" lang="en-US" sz="1000" b="0" i="0" u="none" strike="noStrike" kern="1200" cap="none" spc="0" normalizeH="0" baseline="0" noProof="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61</a:t>
            </a:fld>
            <a:endParaRPr kumimoji="0" lang="en-US" sz="1000" b="0" i="0" u="none" strike="noStrike" kern="1200" cap="none" spc="0" normalizeH="0" baseline="0" noProof="0" dirty="0">
              <a:ln>
                <a:noFill/>
              </a:ln>
              <a:solidFill>
                <a:srgbClr val="000000"/>
              </a:solidFill>
              <a:effectLst/>
              <a:uLnTx/>
              <a:uFillTx/>
              <a:latin typeface="Arial"/>
              <a:ea typeface="+mn-ea"/>
              <a:cs typeface="+mn-cs"/>
            </a:endParaRPr>
          </a:p>
        </p:txBody>
      </p:sp>
      <p:sp>
        <p:nvSpPr>
          <p:cNvPr id="2" name="Title 1"/>
          <p:cNvSpPr>
            <a:spLocks noGrp="1"/>
          </p:cNvSpPr>
          <p:nvPr>
            <p:ph type="title" idx="4294967295"/>
          </p:nvPr>
        </p:nvSpPr>
        <p:spPr>
          <a:xfrm>
            <a:off x="0" y="609600"/>
            <a:ext cx="9875838" cy="1355725"/>
          </a:xfrm>
        </p:spPr>
        <p:txBody>
          <a:bodyPr>
            <a:normAutofit/>
          </a:bodyPr>
          <a:lstStyle/>
          <a:p>
            <a:r>
              <a:rPr lang="en-US" dirty="0"/>
              <a:t>907.2.3 Fire Alarms—Group E</a:t>
            </a:r>
            <a:br>
              <a:rPr lang="en-US" dirty="0"/>
            </a:br>
            <a:r>
              <a:rPr lang="en-US" dirty="0"/>
              <a:t>Occupancies</a:t>
            </a:r>
          </a:p>
        </p:txBody>
      </p:sp>
      <p:sp>
        <p:nvSpPr>
          <p:cNvPr id="3" name="Text Placeholder 2"/>
          <p:cNvSpPr>
            <a:spLocks noGrp="1"/>
          </p:cNvSpPr>
          <p:nvPr>
            <p:ph type="body" idx="4294967295"/>
          </p:nvPr>
        </p:nvSpPr>
        <p:spPr>
          <a:xfrm>
            <a:off x="0" y="1371600"/>
            <a:ext cx="4724400" cy="639763"/>
          </a:xfrm>
        </p:spPr>
        <p:txBody>
          <a:bodyPr/>
          <a:lstStyle/>
          <a:p>
            <a:r>
              <a:rPr lang="en-US" dirty="0"/>
              <a:t>CHANGE TYPE: </a:t>
            </a:r>
            <a:r>
              <a:rPr lang="en-US" b="0" dirty="0"/>
              <a:t>Modification</a:t>
            </a:r>
            <a:endParaRPr lang="en-US" dirty="0"/>
          </a:p>
        </p:txBody>
      </p:sp>
      <p:sp>
        <p:nvSpPr>
          <p:cNvPr id="4" name="Content Placeholder 3"/>
          <p:cNvSpPr>
            <a:spLocks noGrp="1"/>
          </p:cNvSpPr>
          <p:nvPr>
            <p:ph sz="half" idx="4294967295"/>
          </p:nvPr>
        </p:nvSpPr>
        <p:spPr>
          <a:xfrm>
            <a:off x="3670300" y="2174875"/>
            <a:ext cx="8521700" cy="3951288"/>
          </a:xfrm>
        </p:spPr>
        <p:txBody>
          <a:bodyPr/>
          <a:lstStyle/>
          <a:p>
            <a:r>
              <a:rPr lang="en-US" dirty="0"/>
              <a:t>The threshold for alarm systems in Group E occupancies has been increased such that a manual fire alarm is required where the occupant load exceeds 50, and an emergency voice/alarm communication (EVAC) system must only be provided where the occupant load exceeds 100.</a:t>
            </a:r>
          </a:p>
          <a:p>
            <a:r>
              <a:rPr lang="en-US" dirty="0"/>
              <a:t>Previously, both manual alarm and EVAC system triggered at 31 or more occupants.</a:t>
            </a:r>
          </a:p>
        </p:txBody>
      </p:sp>
      <p:sp>
        <p:nvSpPr>
          <p:cNvPr id="9" name="Right Arrow 8"/>
          <p:cNvSpPr/>
          <p:nvPr/>
        </p:nvSpPr>
        <p:spPr>
          <a:xfrm>
            <a:off x="10319004" y="5988558"/>
            <a:ext cx="184404" cy="121158"/>
          </a:xfrm>
          <a:prstGeom prst="rightArrow">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35237673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Footer Placeholder 6"/>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Arial"/>
                <a:ea typeface="+mn-ea"/>
                <a:cs typeface="+mn-cs"/>
              </a:rPr>
              <a:t>2015 IBC Significant Changes</a:t>
            </a:r>
          </a:p>
        </p:txBody>
      </p:sp>
      <p:sp>
        <p:nvSpPr>
          <p:cNvPr id="8" name="Slide Number Placeholder 7"/>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4EC9B9-9FF4-4096-A789-57A3D74D88B6}" type="slidenum">
              <a:rPr kumimoji="0" lang="en-US" sz="1000" b="0" i="0" u="none" strike="noStrike" kern="1200" cap="none" spc="0" normalizeH="0" baseline="0" noProof="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US" sz="1000" b="0" i="0" u="none" strike="noStrike" kern="1200" cap="none" spc="0" normalizeH="0" baseline="0" noProof="0" dirty="0">
              <a:ln>
                <a:noFill/>
              </a:ln>
              <a:solidFill>
                <a:srgbClr val="000000"/>
              </a:solidFill>
              <a:effectLst/>
              <a:uLnTx/>
              <a:uFillTx/>
              <a:latin typeface="Arial"/>
              <a:ea typeface="+mn-ea"/>
              <a:cs typeface="+mn-cs"/>
            </a:endParaRPr>
          </a:p>
        </p:txBody>
      </p:sp>
      <p:sp>
        <p:nvSpPr>
          <p:cNvPr id="2" name="Title 1"/>
          <p:cNvSpPr>
            <a:spLocks noGrp="1"/>
          </p:cNvSpPr>
          <p:nvPr>
            <p:ph type="title" idx="4294967295"/>
          </p:nvPr>
        </p:nvSpPr>
        <p:spPr>
          <a:xfrm>
            <a:off x="0" y="609600"/>
            <a:ext cx="9875838" cy="1355725"/>
          </a:xfrm>
        </p:spPr>
        <p:txBody>
          <a:bodyPr>
            <a:normAutofit/>
          </a:bodyPr>
          <a:lstStyle/>
          <a:p>
            <a:r>
              <a:rPr lang="en-US" dirty="0"/>
              <a:t>907.2.3 Fire Alarms—Group E</a:t>
            </a:r>
            <a:br>
              <a:rPr lang="en-US" dirty="0"/>
            </a:br>
            <a:r>
              <a:rPr lang="en-US" dirty="0"/>
              <a:t>Occupancies</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1752600"/>
            <a:ext cx="6928246"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6600620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6"/>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Arial"/>
                <a:ea typeface="+mn-ea"/>
                <a:cs typeface="+mn-cs"/>
              </a:rPr>
              <a:t>2015 IBC Significant Changes</a:t>
            </a:r>
          </a:p>
        </p:txBody>
      </p:sp>
      <p:sp>
        <p:nvSpPr>
          <p:cNvPr id="8" name="Slide Number Placeholder 7"/>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4EC9B9-9FF4-4096-A789-57A3D74D88B6}" type="slidenum">
              <a:rPr kumimoji="0" lang="en-US" sz="1000" b="0" i="0" u="none" strike="noStrike" kern="1200" cap="none" spc="0" normalizeH="0" baseline="0" noProof="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63</a:t>
            </a:fld>
            <a:endParaRPr kumimoji="0" lang="en-US" sz="1000" b="0" i="0" u="none" strike="noStrike" kern="1200" cap="none" spc="0" normalizeH="0" baseline="0" noProof="0" dirty="0">
              <a:ln>
                <a:noFill/>
              </a:ln>
              <a:solidFill>
                <a:srgbClr val="000000"/>
              </a:solidFill>
              <a:effectLst/>
              <a:uLnTx/>
              <a:uFillTx/>
              <a:latin typeface="Arial"/>
              <a:ea typeface="+mn-ea"/>
              <a:cs typeface="+mn-cs"/>
            </a:endParaRPr>
          </a:p>
        </p:txBody>
      </p:sp>
      <p:sp>
        <p:nvSpPr>
          <p:cNvPr id="2" name="Title 1"/>
          <p:cNvSpPr>
            <a:spLocks noGrp="1"/>
          </p:cNvSpPr>
          <p:nvPr>
            <p:ph type="title" idx="4294967295"/>
          </p:nvPr>
        </p:nvSpPr>
        <p:spPr>
          <a:xfrm>
            <a:off x="3657600" y="274638"/>
            <a:ext cx="8534400" cy="1143000"/>
          </a:xfrm>
        </p:spPr>
        <p:txBody>
          <a:bodyPr>
            <a:noAutofit/>
          </a:bodyPr>
          <a:lstStyle/>
          <a:p>
            <a:r>
              <a:rPr lang="en-US" sz="3600" dirty="0"/>
              <a:t>907.2.9.3 Alarm Systems— Group R-2 College and University Buildings</a:t>
            </a:r>
          </a:p>
        </p:txBody>
      </p:sp>
      <p:sp>
        <p:nvSpPr>
          <p:cNvPr id="3" name="Text Placeholder 2"/>
          <p:cNvSpPr>
            <a:spLocks noGrp="1"/>
          </p:cNvSpPr>
          <p:nvPr>
            <p:ph type="body" idx="4294967295"/>
          </p:nvPr>
        </p:nvSpPr>
        <p:spPr>
          <a:xfrm>
            <a:off x="0" y="1447800"/>
            <a:ext cx="4343400" cy="639763"/>
          </a:xfrm>
        </p:spPr>
        <p:txBody>
          <a:bodyPr/>
          <a:lstStyle/>
          <a:p>
            <a:r>
              <a:rPr lang="en-US" dirty="0"/>
              <a:t>CHANGE TYPE: </a:t>
            </a:r>
            <a:r>
              <a:rPr lang="en-US" b="0" dirty="0"/>
              <a:t>Modification</a:t>
            </a:r>
            <a:endParaRPr lang="en-US" dirty="0"/>
          </a:p>
        </p:txBody>
      </p:sp>
      <p:sp>
        <p:nvSpPr>
          <p:cNvPr id="4" name="Content Placeholder 3"/>
          <p:cNvSpPr>
            <a:spLocks noGrp="1"/>
          </p:cNvSpPr>
          <p:nvPr>
            <p:ph sz="half" idx="4294967295"/>
          </p:nvPr>
        </p:nvSpPr>
        <p:spPr>
          <a:xfrm>
            <a:off x="0" y="2174875"/>
            <a:ext cx="4800600" cy="3951288"/>
          </a:xfrm>
        </p:spPr>
        <p:txBody>
          <a:bodyPr/>
          <a:lstStyle/>
          <a:p>
            <a:r>
              <a:rPr lang="en-US" dirty="0"/>
              <a:t>The scope of the fire alarm provisions for Group R-2 college and university buildings has been revised to apply to facilities “operated by” the college or university whether owned by the school or not and whether or not on school property.</a:t>
            </a:r>
          </a:p>
        </p:txBody>
      </p:sp>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6601" y="2057401"/>
            <a:ext cx="3124201" cy="3238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ight Arrow 10"/>
          <p:cNvSpPr/>
          <p:nvPr/>
        </p:nvSpPr>
        <p:spPr>
          <a:xfrm>
            <a:off x="10319004" y="5988558"/>
            <a:ext cx="184404" cy="121158"/>
          </a:xfrm>
          <a:prstGeom prst="rightArrow">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374343981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6"/>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Arial"/>
                <a:ea typeface="+mn-ea"/>
                <a:cs typeface="+mn-cs"/>
              </a:rPr>
              <a:t>2015 IBC Significant Changes</a:t>
            </a:r>
          </a:p>
        </p:txBody>
      </p:sp>
      <p:sp>
        <p:nvSpPr>
          <p:cNvPr id="8" name="Slide Number Placeholder 7"/>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4EC9B9-9FF4-4096-A789-57A3D74D88B6}" type="slidenum">
              <a:rPr kumimoji="0" lang="en-US" sz="1000" b="0" i="0" u="none" strike="noStrike" kern="1200" cap="none" spc="0" normalizeH="0" baseline="0" noProof="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64</a:t>
            </a:fld>
            <a:endParaRPr kumimoji="0" lang="en-US" sz="1000" b="0" i="0" u="none" strike="noStrike" kern="1200" cap="none" spc="0" normalizeH="0" baseline="0" noProof="0" dirty="0">
              <a:ln>
                <a:noFill/>
              </a:ln>
              <a:solidFill>
                <a:srgbClr val="000000"/>
              </a:solidFill>
              <a:effectLst/>
              <a:uLnTx/>
              <a:uFillTx/>
              <a:latin typeface="Arial"/>
              <a:ea typeface="+mn-ea"/>
              <a:cs typeface="+mn-cs"/>
            </a:endParaRPr>
          </a:p>
        </p:txBody>
      </p:sp>
      <p:sp>
        <p:nvSpPr>
          <p:cNvPr id="2" name="Title 1"/>
          <p:cNvSpPr>
            <a:spLocks noGrp="1"/>
          </p:cNvSpPr>
          <p:nvPr>
            <p:ph type="title" idx="4294967295"/>
          </p:nvPr>
        </p:nvSpPr>
        <p:spPr>
          <a:xfrm>
            <a:off x="3657600" y="274638"/>
            <a:ext cx="8534400" cy="1143000"/>
          </a:xfrm>
        </p:spPr>
        <p:txBody>
          <a:bodyPr>
            <a:noAutofit/>
          </a:bodyPr>
          <a:lstStyle/>
          <a:p>
            <a:r>
              <a:rPr lang="en-US" sz="3600" dirty="0"/>
              <a:t>907.2.9.3 Alarm Systems— Group R-2 College and University Buildings</a:t>
            </a:r>
          </a:p>
        </p:txBody>
      </p:sp>
      <p:sp>
        <p:nvSpPr>
          <p:cNvPr id="4" name="Content Placeholder 3"/>
          <p:cNvSpPr>
            <a:spLocks noGrp="1"/>
          </p:cNvSpPr>
          <p:nvPr>
            <p:ph sz="half" idx="4294967295"/>
          </p:nvPr>
        </p:nvSpPr>
        <p:spPr>
          <a:xfrm>
            <a:off x="0" y="1676400"/>
            <a:ext cx="8001000" cy="3951288"/>
          </a:xfrm>
        </p:spPr>
        <p:txBody>
          <a:bodyPr/>
          <a:lstStyle/>
          <a:p>
            <a:r>
              <a:rPr lang="en-US" dirty="0"/>
              <a:t>Previously, no scope for “college buildings,” often interpreted as on campus and/or owned by college.</a:t>
            </a:r>
          </a:p>
          <a:p>
            <a:r>
              <a:rPr lang="en-US" dirty="0"/>
              <a:t>Provision first introduced in 2012 IBC to make requirements more consistent with those for Group R-1 occupancies:</a:t>
            </a:r>
          </a:p>
          <a:p>
            <a:pPr lvl="1"/>
            <a:r>
              <a:rPr lang="en-US" dirty="0"/>
              <a:t>Common spaces</a:t>
            </a:r>
          </a:p>
          <a:p>
            <a:pPr lvl="1"/>
            <a:r>
              <a:rPr lang="en-US" dirty="0"/>
              <a:t>Laundry, mechanical and storage areas</a:t>
            </a:r>
          </a:p>
          <a:p>
            <a:pPr lvl="1"/>
            <a:r>
              <a:rPr lang="en-US" dirty="0"/>
              <a:t>Interior corridors</a:t>
            </a:r>
          </a:p>
          <a:p>
            <a:pPr lvl="1"/>
            <a:r>
              <a:rPr lang="en-US" dirty="0"/>
              <a:t>Smoke alarms interconnected with fire alarm system</a:t>
            </a:r>
          </a:p>
          <a:p>
            <a:endParaRPr lang="en-US" dirty="0"/>
          </a:p>
        </p:txBody>
      </p:sp>
    </p:spTree>
    <p:extLst>
      <p:ext uri="{BB962C8B-B14F-4D97-AF65-F5344CB8AC3E}">
        <p14:creationId xmlns:p14="http://schemas.microsoft.com/office/powerpoint/2010/main" val="191326139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6"/>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Arial"/>
                <a:ea typeface="+mn-ea"/>
                <a:cs typeface="+mn-cs"/>
              </a:rPr>
              <a:t>2015 IBC Significant Changes</a:t>
            </a:r>
          </a:p>
        </p:txBody>
      </p:sp>
      <p:sp>
        <p:nvSpPr>
          <p:cNvPr id="8" name="Slide Number Placeholder 7"/>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4EC9B9-9FF4-4096-A789-57A3D74D88B6}" type="slidenum">
              <a:rPr kumimoji="0" lang="en-US" sz="1000" b="0" i="0" u="none" strike="noStrike" kern="1200" cap="none" spc="0" normalizeH="0" baseline="0" noProof="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65</a:t>
            </a:fld>
            <a:endParaRPr kumimoji="0" lang="en-US" sz="1000" b="0" i="0" u="none" strike="noStrike" kern="1200" cap="none" spc="0" normalizeH="0" baseline="0" noProof="0" dirty="0">
              <a:ln>
                <a:noFill/>
              </a:ln>
              <a:solidFill>
                <a:srgbClr val="000000"/>
              </a:solidFill>
              <a:effectLst/>
              <a:uLnTx/>
              <a:uFillTx/>
              <a:latin typeface="Arial"/>
              <a:ea typeface="+mn-ea"/>
              <a:cs typeface="+mn-cs"/>
            </a:endParaRPr>
          </a:p>
        </p:txBody>
      </p:sp>
      <p:sp>
        <p:nvSpPr>
          <p:cNvPr id="2" name="Title 1"/>
          <p:cNvSpPr>
            <a:spLocks noGrp="1"/>
          </p:cNvSpPr>
          <p:nvPr>
            <p:ph type="title" idx="4294967295"/>
          </p:nvPr>
        </p:nvSpPr>
        <p:spPr>
          <a:xfrm>
            <a:off x="0" y="609600"/>
            <a:ext cx="9875838" cy="1355725"/>
          </a:xfrm>
        </p:spPr>
        <p:txBody>
          <a:bodyPr>
            <a:noAutofit/>
          </a:bodyPr>
          <a:lstStyle/>
          <a:p>
            <a:r>
              <a:rPr lang="en-US" sz="3200" dirty="0"/>
              <a:t>907.2.11.3, 907.2.11.4 Smoke Alarms Near Cooking Appliances and Bathrooms</a:t>
            </a:r>
          </a:p>
        </p:txBody>
      </p:sp>
      <p:sp>
        <p:nvSpPr>
          <p:cNvPr id="3" name="Text Placeholder 2"/>
          <p:cNvSpPr>
            <a:spLocks noGrp="1"/>
          </p:cNvSpPr>
          <p:nvPr>
            <p:ph type="body" idx="4294967295"/>
          </p:nvPr>
        </p:nvSpPr>
        <p:spPr>
          <a:xfrm>
            <a:off x="0" y="1371600"/>
            <a:ext cx="5405438" cy="639763"/>
          </a:xfrm>
        </p:spPr>
        <p:txBody>
          <a:bodyPr/>
          <a:lstStyle/>
          <a:p>
            <a:r>
              <a:rPr lang="en-US" dirty="0"/>
              <a:t>CHANGE TYPE: </a:t>
            </a:r>
            <a:r>
              <a:rPr lang="en-US" b="0" dirty="0"/>
              <a:t>Modification</a:t>
            </a:r>
            <a:endParaRPr lang="en-US" dirty="0"/>
          </a:p>
        </p:txBody>
      </p:sp>
      <p:sp>
        <p:nvSpPr>
          <p:cNvPr id="4" name="Content Placeholder 3"/>
          <p:cNvSpPr>
            <a:spLocks noGrp="1"/>
          </p:cNvSpPr>
          <p:nvPr>
            <p:ph sz="half" idx="4294967295"/>
          </p:nvPr>
        </p:nvSpPr>
        <p:spPr>
          <a:xfrm>
            <a:off x="3886200" y="2174875"/>
            <a:ext cx="8305800" cy="3951288"/>
          </a:xfrm>
        </p:spPr>
        <p:txBody>
          <a:bodyPr/>
          <a:lstStyle/>
          <a:p>
            <a:r>
              <a:rPr lang="en-US" dirty="0"/>
              <a:t>Requirements from the NFPA 72 standard addressing the installation of smoke alarms near cooking appliances and bathrooms have been introduced to the IBC in order to provide direct guidance on the placement of alarms.</a:t>
            </a:r>
          </a:p>
          <a:p>
            <a:r>
              <a:rPr lang="en-US" dirty="0"/>
              <a:t>Applicable to required smoke alarms in Groups R-2, R-3, R-4 and I-1.</a:t>
            </a:r>
          </a:p>
          <a:p>
            <a:r>
              <a:rPr lang="en-US" dirty="0"/>
              <a:t>Addresses nuisance alarms due to steam</a:t>
            </a:r>
          </a:p>
          <a:p>
            <a:r>
              <a:rPr lang="en-US" dirty="0"/>
              <a:t>Provisions consistent with those in NFPA 72</a:t>
            </a:r>
          </a:p>
        </p:txBody>
      </p:sp>
      <p:sp>
        <p:nvSpPr>
          <p:cNvPr id="9" name="Right Arrow 8"/>
          <p:cNvSpPr/>
          <p:nvPr/>
        </p:nvSpPr>
        <p:spPr>
          <a:xfrm>
            <a:off x="10319004" y="5988558"/>
            <a:ext cx="184404" cy="121158"/>
          </a:xfrm>
          <a:prstGeom prst="rightArrow">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181579415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6"/>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Arial"/>
                <a:ea typeface="+mn-ea"/>
                <a:cs typeface="+mn-cs"/>
              </a:rPr>
              <a:t>2015 IBC Significant Changes</a:t>
            </a:r>
          </a:p>
        </p:txBody>
      </p:sp>
      <p:sp>
        <p:nvSpPr>
          <p:cNvPr id="8" name="Slide Number Placeholder 7"/>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4EC9B9-9FF4-4096-A789-57A3D74D88B6}" type="slidenum">
              <a:rPr kumimoji="0" lang="en-US" sz="1000" b="0" i="0" u="none" strike="noStrike" kern="1200" cap="none" spc="0" normalizeH="0" baseline="0" noProof="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66</a:t>
            </a:fld>
            <a:endParaRPr kumimoji="0" lang="en-US" sz="1000" b="0" i="0" u="none" strike="noStrike" kern="1200" cap="none" spc="0" normalizeH="0" baseline="0" noProof="0" dirty="0">
              <a:ln>
                <a:noFill/>
              </a:ln>
              <a:solidFill>
                <a:srgbClr val="000000"/>
              </a:solidFill>
              <a:effectLst/>
              <a:uLnTx/>
              <a:uFillTx/>
              <a:latin typeface="Arial"/>
              <a:ea typeface="+mn-ea"/>
              <a:cs typeface="+mn-cs"/>
            </a:endParaRPr>
          </a:p>
        </p:txBody>
      </p:sp>
      <p:sp>
        <p:nvSpPr>
          <p:cNvPr id="2" name="Title 1"/>
          <p:cNvSpPr>
            <a:spLocks noGrp="1"/>
          </p:cNvSpPr>
          <p:nvPr>
            <p:ph type="title" idx="4294967295"/>
          </p:nvPr>
        </p:nvSpPr>
        <p:spPr>
          <a:xfrm>
            <a:off x="0" y="609600"/>
            <a:ext cx="9875838" cy="1355725"/>
          </a:xfrm>
        </p:spPr>
        <p:txBody>
          <a:bodyPr>
            <a:noAutofit/>
          </a:bodyPr>
          <a:lstStyle/>
          <a:p>
            <a:r>
              <a:rPr lang="en-US" sz="3200" dirty="0"/>
              <a:t>907.2.11.3, 907.2.11.4 Smoke Alarms Near Cooking Appliances and Bathrooms</a:t>
            </a:r>
          </a:p>
        </p:txBody>
      </p:sp>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1" y="1545054"/>
            <a:ext cx="6443663" cy="46271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8367977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2801" b="11061"/>
          <a:stretch/>
        </p:blipFill>
        <p:spPr bwMode="auto">
          <a:xfrm>
            <a:off x="7514461" y="1295400"/>
            <a:ext cx="2712056"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Footer Placeholder 6"/>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Arial"/>
                <a:ea typeface="+mn-ea"/>
                <a:cs typeface="+mn-cs"/>
              </a:rPr>
              <a:t>2015 IBC Significant Changes</a:t>
            </a:r>
          </a:p>
        </p:txBody>
      </p:sp>
      <p:sp>
        <p:nvSpPr>
          <p:cNvPr id="8" name="Slide Number Placeholder 7"/>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4EC9B9-9FF4-4096-A789-57A3D74D88B6}" type="slidenum">
              <a:rPr kumimoji="0" lang="en-US" sz="1000" b="0" i="0" u="none" strike="noStrike" kern="1200" cap="none" spc="0" normalizeH="0" baseline="0" noProof="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67</a:t>
            </a:fld>
            <a:endParaRPr kumimoji="0" lang="en-US" sz="1000" b="0" i="0" u="none" strike="noStrike" kern="1200" cap="none" spc="0" normalizeH="0" baseline="0" noProof="0" dirty="0">
              <a:ln>
                <a:noFill/>
              </a:ln>
              <a:solidFill>
                <a:srgbClr val="000000"/>
              </a:solidFill>
              <a:effectLst/>
              <a:uLnTx/>
              <a:uFillTx/>
              <a:latin typeface="Arial"/>
              <a:ea typeface="+mn-ea"/>
              <a:cs typeface="+mn-cs"/>
            </a:endParaRPr>
          </a:p>
        </p:txBody>
      </p:sp>
      <p:sp>
        <p:nvSpPr>
          <p:cNvPr id="2" name="Title 1"/>
          <p:cNvSpPr>
            <a:spLocks noGrp="1"/>
          </p:cNvSpPr>
          <p:nvPr>
            <p:ph type="title" idx="4294967295"/>
          </p:nvPr>
        </p:nvSpPr>
        <p:spPr>
          <a:xfrm>
            <a:off x="0" y="304800"/>
            <a:ext cx="8229600" cy="1143000"/>
          </a:xfrm>
        </p:spPr>
        <p:txBody>
          <a:bodyPr>
            <a:normAutofit fontScale="90000"/>
          </a:bodyPr>
          <a:lstStyle/>
          <a:p>
            <a:r>
              <a:rPr lang="en-US" dirty="0"/>
              <a:t>909.21.1 Elevator Hoistway</a:t>
            </a:r>
            <a:br>
              <a:rPr lang="en-US" dirty="0"/>
            </a:br>
            <a:r>
              <a:rPr lang="en-US" dirty="0"/>
              <a:t>Pressurization</a:t>
            </a:r>
          </a:p>
        </p:txBody>
      </p:sp>
      <p:sp>
        <p:nvSpPr>
          <p:cNvPr id="3" name="Text Placeholder 2"/>
          <p:cNvSpPr>
            <a:spLocks noGrp="1"/>
          </p:cNvSpPr>
          <p:nvPr>
            <p:ph type="body" idx="4294967295"/>
          </p:nvPr>
        </p:nvSpPr>
        <p:spPr>
          <a:xfrm>
            <a:off x="0" y="1447800"/>
            <a:ext cx="5029200" cy="639763"/>
          </a:xfrm>
        </p:spPr>
        <p:txBody>
          <a:bodyPr/>
          <a:lstStyle/>
          <a:p>
            <a:r>
              <a:rPr lang="en-US" dirty="0"/>
              <a:t>CHANGE TYPE: </a:t>
            </a:r>
            <a:r>
              <a:rPr lang="en-US" b="0" dirty="0"/>
              <a:t>Modification</a:t>
            </a:r>
            <a:endParaRPr lang="en-US" dirty="0"/>
          </a:p>
        </p:txBody>
      </p:sp>
      <p:sp>
        <p:nvSpPr>
          <p:cNvPr id="4" name="Content Placeholder 3"/>
          <p:cNvSpPr>
            <a:spLocks noGrp="1"/>
          </p:cNvSpPr>
          <p:nvPr>
            <p:ph sz="half" idx="4294967295"/>
          </p:nvPr>
        </p:nvSpPr>
        <p:spPr>
          <a:xfrm>
            <a:off x="0" y="2174875"/>
            <a:ext cx="5029200" cy="3951288"/>
          </a:xfrm>
        </p:spPr>
        <p:txBody>
          <a:bodyPr/>
          <a:lstStyle/>
          <a:p>
            <a:r>
              <a:rPr lang="en-US" dirty="0"/>
              <a:t>Viable alternatives to the general elevator hoistway pressurization requirements are now available where pressurization is provided in lieu of an enclosed elevator lobby or an additional door.</a:t>
            </a:r>
          </a:p>
          <a:p>
            <a:r>
              <a:rPr lang="en-US" dirty="0"/>
              <a:t>Options provided in determining measurement of pressure differential</a:t>
            </a:r>
          </a:p>
        </p:txBody>
      </p:sp>
      <p:sp>
        <p:nvSpPr>
          <p:cNvPr id="9" name="Right Arrow 8"/>
          <p:cNvSpPr/>
          <p:nvPr/>
        </p:nvSpPr>
        <p:spPr>
          <a:xfrm>
            <a:off x="10319004" y="5988558"/>
            <a:ext cx="184404" cy="121158"/>
          </a:xfrm>
          <a:prstGeom prst="rightArrow">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135353186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Footer Placeholder 6"/>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Arial"/>
                <a:ea typeface="+mn-ea"/>
                <a:cs typeface="+mn-cs"/>
              </a:rPr>
              <a:t>2015 IBC Significant Changes</a:t>
            </a:r>
          </a:p>
        </p:txBody>
      </p:sp>
      <p:sp>
        <p:nvSpPr>
          <p:cNvPr id="8" name="Slide Number Placeholder 7"/>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4EC9B9-9FF4-4096-A789-57A3D74D88B6}" type="slidenum">
              <a:rPr kumimoji="0" lang="en-US" sz="1000" b="0" i="0" u="none" strike="noStrike" kern="1200" cap="none" spc="0" normalizeH="0" baseline="0" noProof="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68</a:t>
            </a:fld>
            <a:endParaRPr kumimoji="0" lang="en-US" sz="1000" b="0" i="0" u="none" strike="noStrike" kern="1200" cap="none" spc="0" normalizeH="0" baseline="0" noProof="0" dirty="0">
              <a:ln>
                <a:noFill/>
              </a:ln>
              <a:solidFill>
                <a:srgbClr val="000000"/>
              </a:solidFill>
              <a:effectLst/>
              <a:uLnTx/>
              <a:uFillTx/>
              <a:latin typeface="Arial"/>
              <a:ea typeface="+mn-ea"/>
              <a:cs typeface="+mn-cs"/>
            </a:endParaRPr>
          </a:p>
        </p:txBody>
      </p:sp>
      <p:sp>
        <p:nvSpPr>
          <p:cNvPr id="2" name="Title 1"/>
          <p:cNvSpPr>
            <a:spLocks noGrp="1"/>
          </p:cNvSpPr>
          <p:nvPr>
            <p:ph type="title" idx="4294967295"/>
          </p:nvPr>
        </p:nvSpPr>
        <p:spPr>
          <a:xfrm>
            <a:off x="0" y="304800"/>
            <a:ext cx="8229600" cy="1143000"/>
          </a:xfrm>
        </p:spPr>
        <p:txBody>
          <a:bodyPr>
            <a:normAutofit fontScale="90000"/>
          </a:bodyPr>
          <a:lstStyle/>
          <a:p>
            <a:r>
              <a:rPr lang="en-US" dirty="0"/>
              <a:t>909.21.1 Elevator Hoistway</a:t>
            </a:r>
            <a:br>
              <a:rPr lang="en-US" dirty="0"/>
            </a:br>
            <a:r>
              <a:rPr lang="en-US" dirty="0"/>
              <a:t>Pressurization, Exception 1,2</a:t>
            </a:r>
          </a:p>
        </p:txBody>
      </p:sp>
      <p:sp>
        <p:nvSpPr>
          <p:cNvPr id="3" name="Text Placeholder 2"/>
          <p:cNvSpPr>
            <a:spLocks noGrp="1"/>
          </p:cNvSpPr>
          <p:nvPr>
            <p:ph type="body" idx="4294967295"/>
          </p:nvPr>
        </p:nvSpPr>
        <p:spPr>
          <a:xfrm>
            <a:off x="0" y="2286000"/>
            <a:ext cx="2209800" cy="522288"/>
          </a:xfrm>
        </p:spPr>
        <p:txBody>
          <a:bodyPr>
            <a:normAutofit fontScale="92500" lnSpcReduction="20000"/>
          </a:bodyPr>
          <a:lstStyle/>
          <a:p>
            <a:r>
              <a:rPr lang="en-US" sz="2000" dirty="0"/>
              <a:t>Applicable to Group R only</a:t>
            </a:r>
          </a:p>
        </p:txBody>
      </p:sp>
      <p:sp>
        <p:nvSpPr>
          <p:cNvPr id="4" name="Content Placeholder 3"/>
          <p:cNvSpPr>
            <a:spLocks noGrp="1"/>
          </p:cNvSpPr>
          <p:nvPr>
            <p:ph sz="half" idx="4294967295"/>
          </p:nvPr>
        </p:nvSpPr>
        <p:spPr>
          <a:xfrm>
            <a:off x="0" y="4495800"/>
            <a:ext cx="2209800" cy="873125"/>
          </a:xfrm>
        </p:spPr>
        <p:txBody>
          <a:bodyPr>
            <a:normAutofit/>
          </a:bodyPr>
          <a:lstStyle/>
          <a:p>
            <a:pPr marL="0" indent="0">
              <a:buNone/>
            </a:pPr>
            <a:r>
              <a:rPr lang="en-US" sz="2000" b="1" dirty="0"/>
              <a:t>Where complying lobby is provided</a:t>
            </a:r>
          </a:p>
        </p:txBody>
      </p:sp>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1452844"/>
            <a:ext cx="5791200" cy="4714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ectangle 10"/>
          <p:cNvSpPr/>
          <p:nvPr/>
        </p:nvSpPr>
        <p:spPr>
          <a:xfrm>
            <a:off x="10058400" y="3581400"/>
            <a:ext cx="381000" cy="2438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9" name="Right Arrow 8"/>
          <p:cNvSpPr/>
          <p:nvPr/>
        </p:nvSpPr>
        <p:spPr>
          <a:xfrm>
            <a:off x="10319004" y="5988558"/>
            <a:ext cx="184404" cy="121158"/>
          </a:xfrm>
          <a:prstGeom prst="rightArrow">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245835046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4EC9B9-9FF4-4096-A789-57A3D74D88B6}" type="slidenum">
              <a:rPr kumimoji="0" lang="en-US" sz="1000" b="0" i="0" u="none" strike="noStrike" kern="1200" cap="none" spc="0" normalizeH="0" baseline="0" noProof="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69</a:t>
            </a:fld>
            <a:endParaRPr kumimoji="0" lang="en-US" sz="1000" b="0" i="0" u="none" strike="noStrike" kern="1200" cap="none" spc="0" normalizeH="0" baseline="0" noProof="0" dirty="0">
              <a:ln>
                <a:noFill/>
              </a:ln>
              <a:solidFill>
                <a:srgbClr val="000000"/>
              </a:solidFill>
              <a:effectLst/>
              <a:uLnTx/>
              <a:uFillTx/>
              <a:latin typeface="Arial"/>
              <a:ea typeface="+mn-ea"/>
              <a:cs typeface="+mn-cs"/>
            </a:endParaRPr>
          </a:p>
        </p:txBody>
      </p:sp>
      <p:sp>
        <p:nvSpPr>
          <p:cNvPr id="2" name="Title 1"/>
          <p:cNvSpPr>
            <a:spLocks noGrp="1"/>
          </p:cNvSpPr>
          <p:nvPr>
            <p:ph type="title" idx="4294967295"/>
          </p:nvPr>
        </p:nvSpPr>
        <p:spPr>
          <a:xfrm>
            <a:off x="377065" y="997295"/>
            <a:ext cx="4118735" cy="4330079"/>
          </a:xfrm>
        </p:spPr>
        <p:txBody>
          <a:bodyPr>
            <a:normAutofit/>
          </a:bodyPr>
          <a:lstStyle/>
          <a:p>
            <a:r>
              <a:rPr lang="en-US" sz="4800" dirty="0"/>
              <a:t>909.21.1 Elevator Hoistway</a:t>
            </a:r>
            <a:br>
              <a:rPr lang="en-US" sz="4800" dirty="0"/>
            </a:br>
            <a:r>
              <a:rPr lang="en-US" sz="4800" dirty="0"/>
              <a:t>Pressurization, Exception 3</a:t>
            </a:r>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8786" y="424068"/>
            <a:ext cx="6303785" cy="60032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p:cNvSpPr/>
          <p:nvPr/>
        </p:nvSpPr>
        <p:spPr>
          <a:xfrm>
            <a:off x="3429000" y="2057400"/>
            <a:ext cx="1066800"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1" name="Content Placeholder 3"/>
          <p:cNvSpPr txBox="1">
            <a:spLocks/>
          </p:cNvSpPr>
          <p:nvPr/>
        </p:nvSpPr>
        <p:spPr bwMode="auto">
          <a:xfrm>
            <a:off x="9077738" y="2450823"/>
            <a:ext cx="2209800" cy="8731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Font typeface="Wingdings" pitchFamily="2" charset="2"/>
              <a:buChar char="§"/>
              <a:defRPr sz="2400" kern="1200">
                <a:solidFill>
                  <a:schemeClr val="tx1"/>
                </a:solidFill>
                <a:latin typeface="+mn-lt"/>
                <a:ea typeface="+mn-ea"/>
                <a:cs typeface="+mn-cs"/>
              </a:defRPr>
            </a:lvl1pPr>
            <a:lvl2pPr marL="742950" indent="-285750" algn="l" rtl="0" fontAlgn="base">
              <a:spcBef>
                <a:spcPct val="20000"/>
              </a:spcBef>
              <a:spcAft>
                <a:spcPct val="0"/>
              </a:spcAft>
              <a:buFont typeface="Wingdings" pitchFamily="2" charset="2"/>
              <a:buChar char="§"/>
              <a:defRPr sz="2000" kern="1200">
                <a:solidFill>
                  <a:schemeClr val="tx1"/>
                </a:solidFill>
                <a:latin typeface="+mn-lt"/>
                <a:ea typeface="+mn-ea"/>
                <a:cs typeface="+mn-cs"/>
              </a:defRPr>
            </a:lvl2pPr>
            <a:lvl3pPr marL="1143000" indent="-228600" algn="l" rtl="0" fontAlgn="base">
              <a:spcBef>
                <a:spcPct val="20000"/>
              </a:spcBef>
              <a:spcAft>
                <a:spcPct val="0"/>
              </a:spcAft>
              <a:buFont typeface="Wingdings" pitchFamily="2" charset="2"/>
              <a:buChar char="§"/>
              <a:defRPr sz="1800" kern="1200">
                <a:solidFill>
                  <a:schemeClr val="tx1"/>
                </a:solidFill>
                <a:latin typeface="+mn-lt"/>
                <a:ea typeface="+mn-ea"/>
                <a:cs typeface="+mn-cs"/>
              </a:defRPr>
            </a:lvl3pPr>
            <a:lvl4pPr marL="1600200" indent="-228600" algn="l" rtl="0" fontAlgn="base">
              <a:spcBef>
                <a:spcPct val="20000"/>
              </a:spcBef>
              <a:spcAft>
                <a:spcPct val="0"/>
              </a:spcAft>
              <a:buFont typeface="Wingdings" pitchFamily="2" charset="2"/>
              <a:buChar char="§"/>
              <a:defRPr sz="1600" kern="1200">
                <a:solidFill>
                  <a:schemeClr val="tx1"/>
                </a:solidFill>
                <a:latin typeface="+mn-lt"/>
                <a:ea typeface="+mn-ea"/>
                <a:cs typeface="+mn-cs"/>
              </a:defRPr>
            </a:lvl4pPr>
            <a:lvl5pPr marL="2057400" indent="-228600" algn="l" rtl="0" fontAlgn="base">
              <a:spcBef>
                <a:spcPct val="20000"/>
              </a:spcBef>
              <a:spcAft>
                <a:spcPct val="0"/>
              </a:spcAft>
              <a:buFont typeface="Wingdings" pitchFamily="2" charset="2"/>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defRPr/>
            </a:pPr>
            <a:r>
              <a:rPr kumimoji="0" lang="en-US" sz="2000" b="1" i="0" u="none" strike="noStrike" kern="1200" cap="none" spc="0" normalizeH="0" baseline="0" noProof="0" dirty="0">
                <a:ln>
                  <a:noFill/>
                </a:ln>
                <a:solidFill>
                  <a:srgbClr val="000000"/>
                </a:solidFill>
                <a:effectLst/>
                <a:uLnTx/>
                <a:uFillTx/>
                <a:latin typeface="Arial"/>
                <a:ea typeface="+mn-ea"/>
                <a:cs typeface="+mn-cs"/>
              </a:rPr>
              <a:t>Measured internally at four most critical floors</a:t>
            </a:r>
          </a:p>
        </p:txBody>
      </p:sp>
    </p:spTree>
    <p:extLst>
      <p:ext uri="{BB962C8B-B14F-4D97-AF65-F5344CB8AC3E}">
        <p14:creationId xmlns:p14="http://schemas.microsoft.com/office/powerpoint/2010/main" val="30583204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3414AA-A476-4C96-AD83-17FDAED0A4CD}"/>
              </a:ext>
            </a:extLst>
          </p:cNvPr>
          <p:cNvSpPr>
            <a:spLocks noGrp="1"/>
          </p:cNvSpPr>
          <p:nvPr>
            <p:ph type="ctrTitle"/>
          </p:nvPr>
        </p:nvSpPr>
        <p:spPr/>
        <p:txBody>
          <a:bodyPr/>
          <a:lstStyle/>
          <a:p>
            <a:r>
              <a:rPr lang="en-US" dirty="0"/>
              <a:t>Chapter 5</a:t>
            </a:r>
          </a:p>
        </p:txBody>
      </p:sp>
      <p:sp>
        <p:nvSpPr>
          <p:cNvPr id="3" name="Subtitle 2">
            <a:extLst>
              <a:ext uri="{FF2B5EF4-FFF2-40B4-BE49-F238E27FC236}">
                <a16:creationId xmlns:a16="http://schemas.microsoft.com/office/drawing/2014/main" id="{3655D5D0-ACB3-4481-A048-660073290AAD}"/>
              </a:ext>
            </a:extLst>
          </p:cNvPr>
          <p:cNvSpPr>
            <a:spLocks noGrp="1"/>
          </p:cNvSpPr>
          <p:nvPr>
            <p:ph type="subTitle" idx="1"/>
          </p:nvPr>
        </p:nvSpPr>
        <p:spPr/>
        <p:txBody>
          <a:bodyPr/>
          <a:lstStyle/>
          <a:p>
            <a:endParaRPr lang="en-US"/>
          </a:p>
        </p:txBody>
      </p:sp>
      <p:sp>
        <p:nvSpPr>
          <p:cNvPr id="4" name="Footer Placeholder 3">
            <a:extLst>
              <a:ext uri="{FF2B5EF4-FFF2-40B4-BE49-F238E27FC236}">
                <a16:creationId xmlns:a16="http://schemas.microsoft.com/office/drawing/2014/main" id="{1E6413DF-AC28-40E4-874A-37335CA1AD0B}"/>
              </a:ext>
            </a:extLst>
          </p:cNvPr>
          <p:cNvSpPr>
            <a:spLocks noGrp="1"/>
          </p:cNvSpPr>
          <p:nvPr>
            <p:ph type="ftr" sz="quarter" idx="11"/>
          </p:nvPr>
        </p:nvSpPr>
        <p:spPr/>
        <p:txBody>
          <a:bodyPr/>
          <a:lstStyle/>
          <a:p>
            <a:r>
              <a:rPr lang="en-US"/>
              <a:t>
              </a:t>
            </a:r>
            <a:endParaRPr lang="en-US" dirty="0"/>
          </a:p>
        </p:txBody>
      </p:sp>
      <p:sp>
        <p:nvSpPr>
          <p:cNvPr id="5" name="Slide Number Placeholder 4">
            <a:extLst>
              <a:ext uri="{FF2B5EF4-FFF2-40B4-BE49-F238E27FC236}">
                <a16:creationId xmlns:a16="http://schemas.microsoft.com/office/drawing/2014/main" id="{8CDCA0FA-D9A1-4EB3-B27B-3483670DB9A6}"/>
              </a:ext>
            </a:extLst>
          </p:cNvPr>
          <p:cNvSpPr>
            <a:spLocks noGrp="1"/>
          </p:cNvSpPr>
          <p:nvPr>
            <p:ph type="sldNum" sz="quarter" idx="12"/>
          </p:nvPr>
        </p:nvSpPr>
        <p:spPr/>
        <p:txBody>
          <a:bodyPr/>
          <a:lstStyle/>
          <a:p>
            <a:pPr>
              <a:defRPr/>
            </a:pPr>
            <a:fld id="{F839E4B6-55D8-4BCE-ABA8-33FB3F24BC0F}" type="slidenum">
              <a:rPr lang="en-US" smtClean="0"/>
              <a:pPr>
                <a:defRPr/>
              </a:pPr>
              <a:t>7</a:t>
            </a:fld>
            <a:endParaRPr lang="en-US" dirty="0"/>
          </a:p>
        </p:txBody>
      </p:sp>
    </p:spTree>
    <p:extLst>
      <p:ext uri="{BB962C8B-B14F-4D97-AF65-F5344CB8AC3E}">
        <p14:creationId xmlns:p14="http://schemas.microsoft.com/office/powerpoint/2010/main" val="161616800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dirty="0"/>
              <a:t>Means of Egress</a:t>
            </a:r>
            <a:endParaRPr lang="en-US" dirty="0">
              <a:solidFill>
                <a:schemeClr val="bg1"/>
              </a:solidFill>
            </a:endParaRPr>
          </a:p>
        </p:txBody>
      </p:sp>
      <p:sp>
        <p:nvSpPr>
          <p:cNvPr id="10" name="Subtitle 9"/>
          <p:cNvSpPr>
            <a:spLocks noGrp="1"/>
          </p:cNvSpPr>
          <p:nvPr>
            <p:ph type="subTitle" idx="1"/>
          </p:nvPr>
        </p:nvSpPr>
        <p:spPr/>
        <p:txBody>
          <a:bodyPr/>
          <a:lstStyle/>
          <a:p>
            <a:r>
              <a:rPr lang="en-US" dirty="0"/>
              <a:t>Chapter 10</a:t>
            </a:r>
            <a:endParaRPr lang="en-US" dirty="0">
              <a:solidFill>
                <a:schemeClr val="bg1"/>
              </a:solidFill>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B5DA1B-6C24-4748-B347-265A9C40C776}" type="slidenum">
              <a:rPr kumimoji="0" lang="en-US" sz="1000" b="0" i="0" u="none" strike="noStrike" kern="1200" cap="none" spc="0" normalizeH="0" baseline="0" noProof="0">
                <a:ln>
                  <a:noFill/>
                </a:ln>
                <a:solidFill>
                  <a:srgbClr val="FFFFF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a:t>
            </a:fld>
            <a:endParaRPr kumimoji="0" lang="en-US" sz="1000" b="0" i="0" u="none" strike="noStrike" kern="120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408791057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305800" cy="1143000"/>
          </a:xfrm>
        </p:spPr>
        <p:txBody>
          <a:bodyPr>
            <a:noAutofit/>
          </a:bodyPr>
          <a:lstStyle/>
          <a:p>
            <a:r>
              <a:rPr lang="en-US" sz="3600" dirty="0"/>
              <a:t>1004.1.1 Cumulative Occupant Loads</a:t>
            </a:r>
          </a:p>
        </p:txBody>
      </p:sp>
      <p:sp>
        <p:nvSpPr>
          <p:cNvPr id="3" name="Text Placeholder 2"/>
          <p:cNvSpPr>
            <a:spLocks noGrp="1"/>
          </p:cNvSpPr>
          <p:nvPr>
            <p:ph type="body" idx="1"/>
          </p:nvPr>
        </p:nvSpPr>
        <p:spPr>
          <a:xfrm>
            <a:off x="1981200" y="1066800"/>
            <a:ext cx="8382000" cy="639762"/>
          </a:xfrm>
        </p:spPr>
        <p:txBody>
          <a:bodyPr/>
          <a:lstStyle/>
          <a:p>
            <a:r>
              <a:rPr lang="en-US" dirty="0"/>
              <a:t>CHANGE TYPE: </a:t>
            </a:r>
            <a:r>
              <a:rPr lang="en-US" b="0" dirty="0"/>
              <a:t>Modification</a:t>
            </a:r>
            <a:endParaRPr lang="en-US" dirty="0"/>
          </a:p>
        </p:txBody>
      </p:sp>
      <p:sp>
        <p:nvSpPr>
          <p:cNvPr id="4" name="Content Placeholder 3"/>
          <p:cNvSpPr>
            <a:spLocks noGrp="1"/>
          </p:cNvSpPr>
          <p:nvPr>
            <p:ph sz="half" idx="2"/>
          </p:nvPr>
        </p:nvSpPr>
        <p:spPr>
          <a:xfrm>
            <a:off x="1981200" y="1782762"/>
            <a:ext cx="8382000" cy="3951288"/>
          </a:xfrm>
        </p:spPr>
        <p:txBody>
          <a:bodyPr/>
          <a:lstStyle/>
          <a:p>
            <a:r>
              <a:rPr lang="en-US" dirty="0"/>
              <a:t>The determination of the cumulative design occupant load for intervening spaces, adjacent levels and adjacent stories has been clarified.</a:t>
            </a:r>
          </a:p>
          <a:p>
            <a:r>
              <a:rPr lang="en-US" dirty="0"/>
              <a:t>Design of egress path </a:t>
            </a:r>
            <a:r>
              <a:rPr lang="en-US" u="sng" dirty="0"/>
              <a:t>capacity</a:t>
            </a:r>
            <a:r>
              <a:rPr lang="en-US" dirty="0"/>
              <a:t> to be based on cumulative portion of occupant loads along egress path</a:t>
            </a:r>
          </a:p>
          <a:p>
            <a:pPr lvl="1"/>
            <a:r>
              <a:rPr lang="en-US" sz="2400" dirty="0"/>
              <a:t>Not applicable to </a:t>
            </a:r>
            <a:r>
              <a:rPr lang="en-US" sz="2400" u="sng" dirty="0"/>
              <a:t>number</a:t>
            </a:r>
            <a:r>
              <a:rPr lang="en-US" sz="2400" dirty="0"/>
              <a:t> of means of egress</a:t>
            </a:r>
          </a:p>
          <a:p>
            <a:endParaRPr lang="en-US" dirty="0"/>
          </a:p>
          <a:p>
            <a:endParaRPr lang="en-US" dirty="0"/>
          </a:p>
        </p:txBody>
      </p:sp>
      <p:sp>
        <p:nvSpPr>
          <p:cNvPr id="7" name="Footer Placeholder 6"/>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Arial"/>
                <a:ea typeface="+mn-ea"/>
                <a:cs typeface="+mn-cs"/>
              </a:rPr>
              <a:t>2015 IBC Significant Changes</a:t>
            </a:r>
          </a:p>
        </p:txBody>
      </p:sp>
      <p:sp>
        <p:nvSpPr>
          <p:cNvPr id="8" name="Slide Number Placeholder 7"/>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4EC9B9-9FF4-4096-A789-57A3D74D88B6}" type="slidenum">
              <a:rPr kumimoji="0" lang="en-US" sz="1000" b="0" i="0" u="none" strike="noStrike" kern="1200" cap="none" spc="0" normalizeH="0" baseline="0" noProof="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71</a:t>
            </a:fld>
            <a:endParaRPr kumimoji="0" lang="en-US" sz="1000" b="0" i="0" u="none" strike="noStrike" kern="1200" cap="none" spc="0" normalizeH="0" baseline="0" noProof="0" dirty="0">
              <a:ln>
                <a:noFill/>
              </a:ln>
              <a:solidFill>
                <a:srgbClr val="000000"/>
              </a:solidFill>
              <a:effectLst/>
              <a:uLnTx/>
              <a:uFillTx/>
              <a:latin typeface="Arial"/>
              <a:ea typeface="+mn-ea"/>
              <a:cs typeface="+mn-cs"/>
            </a:endParaRPr>
          </a:p>
        </p:txBody>
      </p:sp>
      <p:sp>
        <p:nvSpPr>
          <p:cNvPr id="9" name="Right Arrow 8"/>
          <p:cNvSpPr/>
          <p:nvPr/>
        </p:nvSpPr>
        <p:spPr>
          <a:xfrm>
            <a:off x="10319004" y="5988558"/>
            <a:ext cx="184404" cy="121158"/>
          </a:xfrm>
          <a:prstGeom prst="rightArrow">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401526003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305800" cy="1143000"/>
          </a:xfrm>
        </p:spPr>
        <p:txBody>
          <a:bodyPr>
            <a:noAutofit/>
          </a:bodyPr>
          <a:lstStyle/>
          <a:p>
            <a:r>
              <a:rPr lang="en-US" sz="3600" dirty="0"/>
              <a:t>1004.1.1 Cumulative Occupant Loads</a:t>
            </a:r>
          </a:p>
        </p:txBody>
      </p:sp>
      <p:sp>
        <p:nvSpPr>
          <p:cNvPr id="4" name="Content Placeholder 3"/>
          <p:cNvSpPr>
            <a:spLocks noGrp="1"/>
          </p:cNvSpPr>
          <p:nvPr>
            <p:ph sz="half" idx="2"/>
          </p:nvPr>
        </p:nvSpPr>
        <p:spPr>
          <a:xfrm>
            <a:off x="1981200" y="1447800"/>
            <a:ext cx="8382000" cy="3951288"/>
          </a:xfrm>
        </p:spPr>
        <p:txBody>
          <a:bodyPr/>
          <a:lstStyle/>
          <a:p>
            <a:r>
              <a:rPr lang="en-US" dirty="0"/>
              <a:t>Mezzanine occupant load added to room or area below for travel through lower space</a:t>
            </a:r>
          </a:p>
          <a:p>
            <a:endParaRPr lang="en-US" dirty="0"/>
          </a:p>
        </p:txBody>
      </p:sp>
      <p:sp>
        <p:nvSpPr>
          <p:cNvPr id="7" name="Footer Placeholder 6"/>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Arial"/>
                <a:ea typeface="+mn-ea"/>
                <a:cs typeface="+mn-cs"/>
              </a:rPr>
              <a:t>2015 IBC Significant Changes</a:t>
            </a:r>
          </a:p>
        </p:txBody>
      </p:sp>
      <p:sp>
        <p:nvSpPr>
          <p:cNvPr id="8" name="Slide Number Placeholder 7"/>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4EC9B9-9FF4-4096-A789-57A3D74D88B6}" type="slidenum">
              <a:rPr kumimoji="0" lang="en-US" sz="1000" b="0" i="0" u="none" strike="noStrike" kern="1200" cap="none" spc="0" normalizeH="0" baseline="0" noProof="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0" lang="en-US" sz="10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25180103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27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1" y="1371600"/>
            <a:ext cx="7659477" cy="4832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1981200" y="274638"/>
            <a:ext cx="8305800" cy="1143000"/>
          </a:xfrm>
        </p:spPr>
        <p:txBody>
          <a:bodyPr>
            <a:noAutofit/>
          </a:bodyPr>
          <a:lstStyle/>
          <a:p>
            <a:r>
              <a:rPr lang="en-US" sz="3600" dirty="0"/>
              <a:t>1004.1.1 Cumulative Occupant Loads</a:t>
            </a:r>
          </a:p>
        </p:txBody>
      </p:sp>
      <p:sp>
        <p:nvSpPr>
          <p:cNvPr id="7" name="Footer Placeholder 6"/>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Arial"/>
                <a:ea typeface="+mn-ea"/>
                <a:cs typeface="+mn-cs"/>
              </a:rPr>
              <a:t>2015 IBC Significant Changes</a:t>
            </a:r>
          </a:p>
        </p:txBody>
      </p:sp>
      <p:sp>
        <p:nvSpPr>
          <p:cNvPr id="8" name="Slide Number Placeholder 7"/>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4EC9B9-9FF4-4096-A789-57A3D74D88B6}" type="slidenum">
              <a:rPr kumimoji="0" lang="en-US" sz="1000" b="0" i="0" u="none" strike="noStrike" kern="1200" cap="none" spc="0" normalizeH="0" baseline="0" noProof="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73</a:t>
            </a:fld>
            <a:endParaRPr kumimoji="0" lang="en-US" sz="1000" b="0" i="0" u="none" strike="noStrike" kern="1200" cap="none" spc="0" normalizeH="0" baseline="0" noProof="0" dirty="0">
              <a:ln>
                <a:noFill/>
              </a:ln>
              <a:solidFill>
                <a:srgbClr val="000000"/>
              </a:solidFill>
              <a:effectLst/>
              <a:uLnTx/>
              <a:uFillTx/>
              <a:latin typeface="Arial"/>
              <a:ea typeface="+mn-ea"/>
              <a:cs typeface="+mn-cs"/>
            </a:endParaRPr>
          </a:p>
        </p:txBody>
      </p:sp>
      <p:sp>
        <p:nvSpPr>
          <p:cNvPr id="9" name="Right Arrow 8"/>
          <p:cNvSpPr/>
          <p:nvPr/>
        </p:nvSpPr>
        <p:spPr>
          <a:xfrm>
            <a:off x="10319004" y="5988558"/>
            <a:ext cx="184404" cy="121158"/>
          </a:xfrm>
          <a:prstGeom prst="rightArrow">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401795069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1006, 1007 Numbers of Exits and</a:t>
            </a:r>
            <a:br>
              <a:rPr lang="en-US" dirty="0"/>
            </a:br>
            <a:r>
              <a:rPr lang="en-US" dirty="0"/>
              <a:t>Exit Access Doorways</a:t>
            </a:r>
          </a:p>
        </p:txBody>
      </p:sp>
      <p:sp>
        <p:nvSpPr>
          <p:cNvPr id="3" name="Text Placeholder 2"/>
          <p:cNvSpPr>
            <a:spLocks noGrp="1"/>
          </p:cNvSpPr>
          <p:nvPr>
            <p:ph type="body" idx="1"/>
          </p:nvPr>
        </p:nvSpPr>
        <p:spPr>
          <a:xfrm>
            <a:off x="1905000" y="1676400"/>
            <a:ext cx="4040188" cy="639762"/>
          </a:xfrm>
        </p:spPr>
        <p:txBody>
          <a:bodyPr/>
          <a:lstStyle/>
          <a:p>
            <a:r>
              <a:rPr lang="en-US" dirty="0"/>
              <a:t>CHANGE TYPE: </a:t>
            </a:r>
            <a:r>
              <a:rPr lang="en-US" b="0" dirty="0"/>
              <a:t>Modification</a:t>
            </a:r>
            <a:endParaRPr lang="en-US" dirty="0"/>
          </a:p>
        </p:txBody>
      </p:sp>
      <p:sp>
        <p:nvSpPr>
          <p:cNvPr id="4" name="Content Placeholder 3"/>
          <p:cNvSpPr>
            <a:spLocks noGrp="1"/>
          </p:cNvSpPr>
          <p:nvPr>
            <p:ph sz="half" idx="2"/>
          </p:nvPr>
        </p:nvSpPr>
        <p:spPr>
          <a:xfrm>
            <a:off x="1828800" y="2392362"/>
            <a:ext cx="3352800" cy="3951288"/>
          </a:xfrm>
        </p:spPr>
        <p:txBody>
          <a:bodyPr/>
          <a:lstStyle/>
          <a:p>
            <a:r>
              <a:rPr lang="en-US" dirty="0"/>
              <a:t>The means of egress requirements for rooms and spaces, along with those for stories, have been consolidated in Sections 1006 and 1007.</a:t>
            </a:r>
          </a:p>
        </p:txBody>
      </p:sp>
      <p:sp>
        <p:nvSpPr>
          <p:cNvPr id="7" name="Footer Placeholder 6"/>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Arial"/>
                <a:ea typeface="+mn-ea"/>
                <a:cs typeface="+mn-cs"/>
              </a:rPr>
              <a:t>2015 IBC Significant Changes</a:t>
            </a:r>
          </a:p>
        </p:txBody>
      </p:sp>
      <p:sp>
        <p:nvSpPr>
          <p:cNvPr id="8" name="Slide Number Placeholder 7"/>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4EC9B9-9FF4-4096-A789-57A3D74D88B6}" type="slidenum">
              <a:rPr kumimoji="0" lang="en-US" sz="1000" b="0" i="0" u="none" strike="noStrike" kern="1200" cap="none" spc="0" normalizeH="0" baseline="0" noProof="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74</a:t>
            </a:fld>
            <a:endParaRPr kumimoji="0" lang="en-US" sz="1000" b="0" i="0" u="none" strike="noStrike" kern="1200" cap="none" spc="0" normalizeH="0" baseline="0" noProof="0" dirty="0">
              <a:ln>
                <a:noFill/>
              </a:ln>
              <a:solidFill>
                <a:srgbClr val="000000"/>
              </a:solidFill>
              <a:effectLst/>
              <a:uLnTx/>
              <a:uFillTx/>
              <a:latin typeface="Arial"/>
              <a:ea typeface="+mn-ea"/>
              <a:cs typeface="+mn-cs"/>
            </a:endParaRP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55498" y="2743201"/>
            <a:ext cx="5027481" cy="29265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ight Arrow 8"/>
          <p:cNvSpPr/>
          <p:nvPr/>
        </p:nvSpPr>
        <p:spPr>
          <a:xfrm>
            <a:off x="10319004" y="5988558"/>
            <a:ext cx="184404" cy="121158"/>
          </a:xfrm>
          <a:prstGeom prst="rightArrow">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122227750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title"/>
          </p:nvPr>
        </p:nvSpPr>
        <p:spPr>
          <a:xfrm>
            <a:off x="1981200" y="274638"/>
            <a:ext cx="8229600" cy="1143000"/>
          </a:xfrm>
        </p:spPr>
        <p:txBody>
          <a:bodyPr>
            <a:normAutofit fontScale="90000"/>
          </a:bodyPr>
          <a:lstStyle/>
          <a:p>
            <a:r>
              <a:rPr lang="en-US" dirty="0"/>
              <a:t>1006, 1007 Numbers of Exits and</a:t>
            </a:r>
            <a:br>
              <a:rPr lang="en-US" dirty="0"/>
            </a:br>
            <a:r>
              <a:rPr lang="en-US" dirty="0"/>
              <a:t>Exit Access Doorways</a:t>
            </a:r>
          </a:p>
        </p:txBody>
      </p:sp>
      <p:sp>
        <p:nvSpPr>
          <p:cNvPr id="9" name="Content Placeholder 3"/>
          <p:cNvSpPr>
            <a:spLocks noGrp="1"/>
          </p:cNvSpPr>
          <p:nvPr>
            <p:ph sz="half" idx="2"/>
          </p:nvPr>
        </p:nvSpPr>
        <p:spPr>
          <a:xfrm>
            <a:off x="1905000" y="1600200"/>
            <a:ext cx="3657600" cy="3951288"/>
          </a:xfrm>
        </p:spPr>
        <p:txBody>
          <a:bodyPr>
            <a:normAutofit/>
          </a:bodyPr>
          <a:lstStyle/>
          <a:p>
            <a:r>
              <a:rPr lang="en-US" dirty="0"/>
              <a:t>The limitations for spaces with one exit or exit access doorway have been consolidated into a single Table 1006.2.1, addressing both:</a:t>
            </a:r>
          </a:p>
          <a:p>
            <a:pPr lvl="1"/>
            <a:r>
              <a:rPr lang="en-US" sz="2400" dirty="0"/>
              <a:t>Maximum occupant load of space, and</a:t>
            </a:r>
          </a:p>
          <a:p>
            <a:pPr lvl="1"/>
            <a:r>
              <a:rPr lang="en-US" sz="2400" dirty="0"/>
              <a:t>Maximum common path of egress travel distance.</a:t>
            </a:r>
          </a:p>
        </p:txBody>
      </p:sp>
      <p:sp>
        <p:nvSpPr>
          <p:cNvPr id="7" name="Footer Placeholder 6"/>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Arial"/>
                <a:ea typeface="+mn-ea"/>
                <a:cs typeface="+mn-cs"/>
              </a:rPr>
              <a:t>2015 IBC Significant Changes</a:t>
            </a:r>
          </a:p>
        </p:txBody>
      </p:sp>
      <p:sp>
        <p:nvSpPr>
          <p:cNvPr id="8" name="Slide Number Placeholder 7"/>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4EC9B9-9FF4-4096-A789-57A3D74D88B6}" type="slidenum">
              <a:rPr kumimoji="0" lang="en-US" sz="1000" b="0" i="0" u="none" strike="noStrike" kern="1200" cap="none" spc="0" normalizeH="0" baseline="0" noProof="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75</a:t>
            </a:fld>
            <a:endParaRPr kumimoji="0" lang="en-US" sz="1000" b="0" i="0" u="none" strike="noStrike" kern="1200" cap="none" spc="0" normalizeH="0" baseline="0" noProof="0" dirty="0">
              <a:ln>
                <a:noFill/>
              </a:ln>
              <a:solidFill>
                <a:srgbClr val="000000"/>
              </a:solidFill>
              <a:effectLst/>
              <a:uLnTx/>
              <a:uFillTx/>
              <a:latin typeface="Arial"/>
              <a:ea typeface="+mn-ea"/>
              <a:cs typeface="+mn-cs"/>
            </a:endParaRPr>
          </a:p>
        </p:txBody>
      </p:sp>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67400" y="1558719"/>
            <a:ext cx="3886200" cy="4613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ight Arrow 11"/>
          <p:cNvSpPr/>
          <p:nvPr/>
        </p:nvSpPr>
        <p:spPr>
          <a:xfrm>
            <a:off x="10319004" y="5988558"/>
            <a:ext cx="184404" cy="121158"/>
          </a:xfrm>
          <a:prstGeom prst="rightArrow">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67998047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1006, 1007 Numbers of Exits and</a:t>
            </a:r>
            <a:br>
              <a:rPr lang="en-US" dirty="0"/>
            </a:br>
            <a:r>
              <a:rPr lang="en-US" dirty="0"/>
              <a:t>Exit Access Doorways</a:t>
            </a:r>
          </a:p>
        </p:txBody>
      </p:sp>
      <p:sp>
        <p:nvSpPr>
          <p:cNvPr id="4" name="Content Placeholder 3"/>
          <p:cNvSpPr>
            <a:spLocks noGrp="1"/>
          </p:cNvSpPr>
          <p:nvPr>
            <p:ph sz="half" idx="2"/>
          </p:nvPr>
        </p:nvSpPr>
        <p:spPr>
          <a:xfrm>
            <a:off x="1819836" y="1759556"/>
            <a:ext cx="3133165" cy="3951288"/>
          </a:xfrm>
        </p:spPr>
        <p:txBody>
          <a:bodyPr/>
          <a:lstStyle/>
          <a:p>
            <a:r>
              <a:rPr lang="en-US" dirty="0"/>
              <a:t>The means of egress requirements for stories have been clarified to address the limits of exit access vertical travel until an exit element is reached.</a:t>
            </a:r>
          </a:p>
        </p:txBody>
      </p:sp>
      <p:sp>
        <p:nvSpPr>
          <p:cNvPr id="7" name="Footer Placeholder 6"/>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Arial"/>
                <a:ea typeface="+mn-ea"/>
                <a:cs typeface="+mn-cs"/>
              </a:rPr>
              <a:t>2015 IBC Significant Changes</a:t>
            </a:r>
          </a:p>
        </p:txBody>
      </p:sp>
      <p:sp>
        <p:nvSpPr>
          <p:cNvPr id="8" name="Slide Number Placeholder 7"/>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4EC9B9-9FF4-4096-A789-57A3D74D88B6}" type="slidenum">
              <a:rPr kumimoji="0" lang="en-US" sz="1000" b="0" i="0" u="none" strike="noStrike" kern="1200" cap="none" spc="0" normalizeH="0" baseline="0" noProof="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76</a:t>
            </a:fld>
            <a:endParaRPr kumimoji="0" lang="en-US" sz="1000" b="0" i="0" u="none" strike="noStrike" kern="1200" cap="none" spc="0" normalizeH="0" baseline="0" noProof="0" dirty="0">
              <a:ln>
                <a:noFill/>
              </a:ln>
              <a:solidFill>
                <a:srgbClr val="000000"/>
              </a:solidFill>
              <a:effectLst/>
              <a:uLnTx/>
              <a:uFillTx/>
              <a:latin typeface="Arial"/>
              <a:ea typeface="+mn-ea"/>
              <a:cs typeface="+mn-cs"/>
            </a:endParaRPr>
          </a:p>
        </p:txBody>
      </p:sp>
      <p:pic>
        <p:nvPicPr>
          <p:cNvPr id="307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41930" y="2590801"/>
            <a:ext cx="5473671" cy="3397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943440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274638"/>
            <a:ext cx="8610600" cy="1143000"/>
          </a:xfrm>
        </p:spPr>
        <p:txBody>
          <a:bodyPr>
            <a:normAutofit fontScale="90000"/>
          </a:bodyPr>
          <a:lstStyle/>
          <a:p>
            <a:r>
              <a:rPr lang="en-US" dirty="0"/>
              <a:t>1007.1 Exit and Exit Access</a:t>
            </a:r>
            <a:br>
              <a:rPr lang="en-US" dirty="0"/>
            </a:br>
            <a:r>
              <a:rPr lang="en-US" dirty="0"/>
              <a:t>Doorway and Stairway Separation</a:t>
            </a:r>
          </a:p>
        </p:txBody>
      </p:sp>
      <p:sp>
        <p:nvSpPr>
          <p:cNvPr id="3" name="Text Placeholder 2"/>
          <p:cNvSpPr>
            <a:spLocks noGrp="1"/>
          </p:cNvSpPr>
          <p:nvPr>
            <p:ph type="body" idx="1"/>
          </p:nvPr>
        </p:nvSpPr>
        <p:spPr>
          <a:xfrm>
            <a:off x="1981200" y="1371600"/>
            <a:ext cx="4724400" cy="639762"/>
          </a:xfrm>
        </p:spPr>
        <p:txBody>
          <a:bodyPr/>
          <a:lstStyle/>
          <a:p>
            <a:r>
              <a:rPr lang="en-US" dirty="0"/>
              <a:t>CHANGE TYPE: </a:t>
            </a:r>
            <a:r>
              <a:rPr lang="en-US" b="0" dirty="0"/>
              <a:t>Modification</a:t>
            </a:r>
            <a:endParaRPr lang="en-US" dirty="0"/>
          </a:p>
        </p:txBody>
      </p:sp>
      <p:sp>
        <p:nvSpPr>
          <p:cNvPr id="4" name="Content Placeholder 3"/>
          <p:cNvSpPr>
            <a:spLocks noGrp="1"/>
          </p:cNvSpPr>
          <p:nvPr>
            <p:ph sz="half" idx="2"/>
          </p:nvPr>
        </p:nvSpPr>
        <p:spPr>
          <a:xfrm>
            <a:off x="1981200" y="2174876"/>
            <a:ext cx="8153400" cy="3159125"/>
          </a:xfrm>
        </p:spPr>
        <p:txBody>
          <a:bodyPr/>
          <a:lstStyle/>
          <a:p>
            <a:r>
              <a:rPr lang="en-US" dirty="0"/>
              <a:t>The measurement points for separation distance between means of egress elements have been specifically identified.</a:t>
            </a:r>
          </a:p>
          <a:p>
            <a:r>
              <a:rPr lang="en-US" dirty="0"/>
              <a:t>Between exit or exit access doorways, measured to any point along the width of the doorway.</a:t>
            </a:r>
          </a:p>
          <a:p>
            <a:r>
              <a:rPr lang="en-US" dirty="0"/>
              <a:t>Between exit access stairways, measured to the closest riser.</a:t>
            </a:r>
          </a:p>
          <a:p>
            <a:r>
              <a:rPr lang="en-US" dirty="0"/>
              <a:t>Between exit ramps, measured to the start of the ramp run.</a:t>
            </a:r>
          </a:p>
        </p:txBody>
      </p:sp>
      <p:sp>
        <p:nvSpPr>
          <p:cNvPr id="7" name="Footer Placeholder 6"/>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Arial"/>
                <a:ea typeface="+mn-ea"/>
                <a:cs typeface="+mn-cs"/>
              </a:rPr>
              <a:t>2015 IBC Significant Changes</a:t>
            </a:r>
          </a:p>
        </p:txBody>
      </p:sp>
      <p:sp>
        <p:nvSpPr>
          <p:cNvPr id="8" name="Slide Number Placeholder 7"/>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4EC9B9-9FF4-4096-A789-57A3D74D88B6}" type="slidenum">
              <a:rPr kumimoji="0" lang="en-US" sz="1000" b="0" i="0" u="none" strike="noStrike" kern="1200" cap="none" spc="0" normalizeH="0" baseline="0" noProof="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77</a:t>
            </a:fld>
            <a:endParaRPr kumimoji="0" lang="en-US" sz="1000" b="0" i="0" u="none" strike="noStrike" kern="1200" cap="none" spc="0" normalizeH="0" baseline="0" noProof="0" dirty="0">
              <a:ln>
                <a:noFill/>
              </a:ln>
              <a:solidFill>
                <a:srgbClr val="000000"/>
              </a:solidFill>
              <a:effectLst/>
              <a:uLnTx/>
              <a:uFillTx/>
              <a:latin typeface="Arial"/>
              <a:ea typeface="+mn-ea"/>
              <a:cs typeface="+mn-cs"/>
            </a:endParaRPr>
          </a:p>
        </p:txBody>
      </p:sp>
      <p:sp>
        <p:nvSpPr>
          <p:cNvPr id="9" name="Right Arrow 8"/>
          <p:cNvSpPr/>
          <p:nvPr/>
        </p:nvSpPr>
        <p:spPr>
          <a:xfrm>
            <a:off x="10319004" y="5988558"/>
            <a:ext cx="184404" cy="121158"/>
          </a:xfrm>
          <a:prstGeom prst="rightArrow">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327375654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1007.1 Exit Access Stairway Configuration</a:t>
            </a:r>
          </a:p>
        </p:txBody>
      </p:sp>
      <p:sp>
        <p:nvSpPr>
          <p:cNvPr id="7" name="Footer Placeholder 6"/>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Arial"/>
                <a:ea typeface="+mn-ea"/>
                <a:cs typeface="+mn-cs"/>
              </a:rPr>
              <a:t>2015 IBC Significant Changes</a:t>
            </a:r>
          </a:p>
        </p:txBody>
      </p:sp>
      <p:sp>
        <p:nvSpPr>
          <p:cNvPr id="8" name="Slide Number Placeholder 7"/>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4EC9B9-9FF4-4096-A789-57A3D74D88B6}" type="slidenum">
              <a:rPr kumimoji="0" lang="en-US" sz="1000" b="0" i="0" u="none" strike="noStrike" kern="1200" cap="none" spc="0" normalizeH="0" baseline="0" noProof="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78</a:t>
            </a:fld>
            <a:endParaRPr kumimoji="0" lang="en-US" sz="1000" b="0" i="0" u="none" strike="noStrike" kern="1200" cap="none" spc="0" normalizeH="0" baseline="0" noProof="0" dirty="0">
              <a:ln>
                <a:noFill/>
              </a:ln>
              <a:solidFill>
                <a:srgbClr val="000000"/>
              </a:solidFill>
              <a:effectLst/>
              <a:uLnTx/>
              <a:uFillTx/>
              <a:latin typeface="Arial"/>
              <a:ea typeface="+mn-ea"/>
              <a:cs typeface="+mn-cs"/>
            </a:endParaRPr>
          </a:p>
        </p:txBody>
      </p:sp>
      <p:pic>
        <p:nvPicPr>
          <p:cNvPr id="296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1" y="1676401"/>
            <a:ext cx="8287457" cy="3895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ight Arrow 9"/>
          <p:cNvSpPr/>
          <p:nvPr/>
        </p:nvSpPr>
        <p:spPr>
          <a:xfrm>
            <a:off x="10319004" y="5988558"/>
            <a:ext cx="184404" cy="121158"/>
          </a:xfrm>
          <a:prstGeom prst="rightArrow">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76529145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1007.1 Exit and Exit Access</a:t>
            </a:r>
            <a:br>
              <a:rPr lang="en-US" dirty="0"/>
            </a:br>
            <a:r>
              <a:rPr lang="en-US" dirty="0"/>
              <a:t>Doorway Configuration</a:t>
            </a:r>
          </a:p>
        </p:txBody>
      </p:sp>
      <p:sp>
        <p:nvSpPr>
          <p:cNvPr id="3" name="Text Placeholder 2"/>
          <p:cNvSpPr>
            <a:spLocks noGrp="1"/>
          </p:cNvSpPr>
          <p:nvPr>
            <p:ph type="body" idx="1"/>
          </p:nvPr>
        </p:nvSpPr>
        <p:spPr>
          <a:xfrm>
            <a:off x="1981200" y="1371600"/>
            <a:ext cx="4724400" cy="639762"/>
          </a:xfrm>
        </p:spPr>
        <p:txBody>
          <a:bodyPr/>
          <a:lstStyle/>
          <a:p>
            <a:r>
              <a:rPr lang="en-US" dirty="0"/>
              <a:t>CHANGE TYPE: </a:t>
            </a:r>
            <a:r>
              <a:rPr lang="en-US" b="0" dirty="0"/>
              <a:t>Modification</a:t>
            </a:r>
            <a:endParaRPr lang="en-US" dirty="0"/>
          </a:p>
        </p:txBody>
      </p:sp>
      <p:sp>
        <p:nvSpPr>
          <p:cNvPr id="4" name="Content Placeholder 3"/>
          <p:cNvSpPr>
            <a:spLocks noGrp="1"/>
          </p:cNvSpPr>
          <p:nvPr>
            <p:ph sz="half" idx="2"/>
          </p:nvPr>
        </p:nvSpPr>
        <p:spPr>
          <a:xfrm>
            <a:off x="1981200" y="2057401"/>
            <a:ext cx="8153400" cy="3159125"/>
          </a:xfrm>
        </p:spPr>
        <p:txBody>
          <a:bodyPr>
            <a:normAutofit fontScale="92500" lnSpcReduction="10000"/>
          </a:bodyPr>
          <a:lstStyle/>
          <a:p>
            <a:r>
              <a:rPr lang="en-US" dirty="0"/>
              <a:t>Where access to three or more exits is required, two exit or exit access doorways shall be separated based on the maximum overall diagonal of the area served.</a:t>
            </a:r>
          </a:p>
          <a:p>
            <a:r>
              <a:rPr lang="en-US" dirty="0"/>
              <a:t>Additional required exit or exit access doorways shall be arranged a reasonable distance apart such that if one becomes blocked, the others will be available.</a:t>
            </a:r>
          </a:p>
          <a:p>
            <a:r>
              <a:rPr lang="en-US" dirty="0"/>
              <a:t>Performance language in 2000 and 2003 IBCs, but removed in 2006 edition as being too subjective.</a:t>
            </a:r>
          </a:p>
          <a:p>
            <a:r>
              <a:rPr lang="en-US" dirty="0"/>
              <a:t>Provision reinstated to provide intent and purpose based upon a single fire condition.</a:t>
            </a:r>
          </a:p>
        </p:txBody>
      </p:sp>
      <p:sp>
        <p:nvSpPr>
          <p:cNvPr id="7" name="Footer Placeholder 6"/>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Arial"/>
                <a:ea typeface="+mn-ea"/>
                <a:cs typeface="+mn-cs"/>
              </a:rPr>
              <a:t>2015 IBC Significant Changes</a:t>
            </a:r>
          </a:p>
        </p:txBody>
      </p:sp>
      <p:sp>
        <p:nvSpPr>
          <p:cNvPr id="8" name="Slide Number Placeholder 7"/>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4EC9B9-9FF4-4096-A789-57A3D74D88B6}" type="slidenum">
              <a:rPr kumimoji="0" lang="en-US" sz="1000" b="0" i="0" u="none" strike="noStrike" kern="1200" cap="none" spc="0" normalizeH="0" baseline="0" noProof="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79</a:t>
            </a:fld>
            <a:endParaRPr kumimoji="0" lang="en-US" sz="1000" b="0" i="0" u="none" strike="noStrike" kern="1200" cap="none" spc="0" normalizeH="0" baseline="0" noProof="0" dirty="0">
              <a:ln>
                <a:noFill/>
              </a:ln>
              <a:solidFill>
                <a:srgbClr val="000000"/>
              </a:solidFill>
              <a:effectLst/>
              <a:uLnTx/>
              <a:uFillTx/>
              <a:latin typeface="Arial"/>
              <a:ea typeface="+mn-ea"/>
              <a:cs typeface="+mn-cs"/>
            </a:endParaRPr>
          </a:p>
        </p:txBody>
      </p:sp>
      <p:sp>
        <p:nvSpPr>
          <p:cNvPr id="9" name="Right Arrow 8"/>
          <p:cNvSpPr/>
          <p:nvPr/>
        </p:nvSpPr>
        <p:spPr>
          <a:xfrm>
            <a:off x="10319004" y="5988558"/>
            <a:ext cx="184404" cy="121158"/>
          </a:xfrm>
          <a:prstGeom prst="rightArrow">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23294078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p:txBody>
          <a:bodyPr/>
          <a:lstStyle/>
          <a:p>
            <a:pPr>
              <a:defRPr/>
            </a:pPr>
            <a:fld id="{394EC9B9-9FF4-4096-A789-57A3D74D88B6}" type="slidenum">
              <a:rPr lang="en-US">
                <a:solidFill>
                  <a:srgbClr val="000000"/>
                </a:solidFill>
                <a:latin typeface="Arial"/>
              </a:rPr>
              <a:pPr>
                <a:defRPr/>
              </a:pPr>
              <a:t>8</a:t>
            </a:fld>
            <a:endParaRPr lang="en-US" dirty="0">
              <a:solidFill>
                <a:srgbClr val="000000"/>
              </a:solidFill>
              <a:latin typeface="Arial"/>
            </a:endParaRPr>
          </a:p>
        </p:txBody>
      </p:sp>
      <p:sp>
        <p:nvSpPr>
          <p:cNvPr id="2" name="Title 1"/>
          <p:cNvSpPr>
            <a:spLocks noGrp="1"/>
          </p:cNvSpPr>
          <p:nvPr>
            <p:ph type="title" idx="4294967295"/>
          </p:nvPr>
        </p:nvSpPr>
        <p:spPr>
          <a:xfrm>
            <a:off x="443476" y="125413"/>
            <a:ext cx="11512550" cy="1355725"/>
          </a:xfrm>
        </p:spPr>
        <p:txBody>
          <a:bodyPr>
            <a:normAutofit/>
          </a:bodyPr>
          <a:lstStyle/>
          <a:p>
            <a:r>
              <a:rPr lang="en-US" dirty="0"/>
              <a:t>503 General Building Height and Area Limitations</a:t>
            </a:r>
          </a:p>
        </p:txBody>
      </p:sp>
      <p:sp>
        <p:nvSpPr>
          <p:cNvPr id="4" name="Content Placeholder 3"/>
          <p:cNvSpPr>
            <a:spLocks noGrp="1"/>
          </p:cNvSpPr>
          <p:nvPr>
            <p:ph sz="half" idx="4294967295"/>
          </p:nvPr>
        </p:nvSpPr>
        <p:spPr>
          <a:xfrm>
            <a:off x="1580536" y="1702363"/>
            <a:ext cx="8935064" cy="3341585"/>
          </a:xfrm>
        </p:spPr>
        <p:txBody>
          <a:bodyPr>
            <a:normAutofit/>
          </a:bodyPr>
          <a:lstStyle/>
          <a:p>
            <a:r>
              <a:rPr lang="en-US" sz="3200" dirty="0"/>
              <a:t>Table 503 has been replaced with separate tables addressing maximum allowable:</a:t>
            </a:r>
          </a:p>
          <a:p>
            <a:pPr lvl="1"/>
            <a:r>
              <a:rPr lang="en-US" sz="3200" dirty="0"/>
              <a:t>Height in feet above grade plane</a:t>
            </a:r>
          </a:p>
          <a:p>
            <a:pPr lvl="1"/>
            <a:r>
              <a:rPr lang="en-US" sz="3200" dirty="0"/>
              <a:t>Height in stories above grade plane</a:t>
            </a:r>
          </a:p>
          <a:p>
            <a:pPr lvl="1"/>
            <a:r>
              <a:rPr lang="en-US" sz="3200" dirty="0"/>
              <a:t>Floor area in square feet</a:t>
            </a:r>
          </a:p>
        </p:txBody>
      </p:sp>
    </p:spTree>
    <p:extLst>
      <p:ext uri="{BB962C8B-B14F-4D97-AF65-F5344CB8AC3E}">
        <p14:creationId xmlns:p14="http://schemas.microsoft.com/office/powerpoint/2010/main" val="279978749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1007.1 Exit and Exit Access</a:t>
            </a:r>
            <a:br>
              <a:rPr lang="en-US" dirty="0"/>
            </a:br>
            <a:r>
              <a:rPr lang="en-US" dirty="0"/>
              <a:t>Doorway Configuration</a:t>
            </a:r>
          </a:p>
        </p:txBody>
      </p:sp>
      <p:sp>
        <p:nvSpPr>
          <p:cNvPr id="7" name="Footer Placeholder 6"/>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Arial"/>
                <a:ea typeface="+mn-ea"/>
                <a:cs typeface="+mn-cs"/>
              </a:rPr>
              <a:t>2015 IBC Significant Changes</a:t>
            </a:r>
          </a:p>
        </p:txBody>
      </p:sp>
      <p:sp>
        <p:nvSpPr>
          <p:cNvPr id="8" name="Slide Number Placeholder 7"/>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4EC9B9-9FF4-4096-A789-57A3D74D88B6}" type="slidenum">
              <a:rPr kumimoji="0" lang="en-US" sz="1000" b="0" i="0" u="none" strike="noStrike" kern="1200" cap="none" spc="0" normalizeH="0" baseline="0" noProof="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80</a:t>
            </a:fld>
            <a:endParaRPr kumimoji="0" lang="en-US" sz="1000" b="0" i="0" u="none" strike="noStrike" kern="1200" cap="none" spc="0" normalizeH="0" baseline="0" noProof="0" dirty="0">
              <a:ln>
                <a:noFill/>
              </a:ln>
              <a:solidFill>
                <a:srgbClr val="000000"/>
              </a:solidFill>
              <a:effectLst/>
              <a:uLnTx/>
              <a:uFillTx/>
              <a:latin typeface="Arial"/>
              <a:ea typeface="+mn-ea"/>
              <a:cs typeface="+mn-cs"/>
            </a:endParaRPr>
          </a:p>
        </p:txBody>
      </p:sp>
      <p:pic>
        <p:nvPicPr>
          <p:cNvPr id="922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1828801"/>
            <a:ext cx="8228098" cy="38826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2253763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1009.8 Two-Way Communication Systems</a:t>
            </a:r>
          </a:p>
        </p:txBody>
      </p:sp>
      <p:sp>
        <p:nvSpPr>
          <p:cNvPr id="3" name="Text Placeholder 2"/>
          <p:cNvSpPr>
            <a:spLocks noGrp="1"/>
          </p:cNvSpPr>
          <p:nvPr>
            <p:ph type="body" idx="1"/>
          </p:nvPr>
        </p:nvSpPr>
        <p:spPr>
          <a:xfrm>
            <a:off x="1981200" y="1809750"/>
            <a:ext cx="4040188" cy="639762"/>
          </a:xfrm>
        </p:spPr>
        <p:txBody>
          <a:bodyPr/>
          <a:lstStyle/>
          <a:p>
            <a:r>
              <a:rPr lang="en-US" dirty="0"/>
              <a:t>CHANGE TYPE: </a:t>
            </a:r>
            <a:r>
              <a:rPr lang="en-US" b="0" dirty="0"/>
              <a:t>Clarification</a:t>
            </a:r>
            <a:endParaRPr lang="en-US" dirty="0"/>
          </a:p>
        </p:txBody>
      </p:sp>
      <p:sp>
        <p:nvSpPr>
          <p:cNvPr id="4" name="Content Placeholder 3"/>
          <p:cNvSpPr>
            <a:spLocks noGrp="1"/>
          </p:cNvSpPr>
          <p:nvPr>
            <p:ph sz="half" idx="2"/>
          </p:nvPr>
        </p:nvSpPr>
        <p:spPr>
          <a:xfrm>
            <a:off x="1981200" y="2449512"/>
            <a:ext cx="4040188" cy="3951288"/>
          </a:xfrm>
        </p:spPr>
        <p:txBody>
          <a:bodyPr/>
          <a:lstStyle/>
          <a:p>
            <a:r>
              <a:rPr lang="en-US" dirty="0"/>
              <a:t>It has been clarified that a two-way communication system may serve multiple elevators and that the systems are not required at service elevators, freight elevators or private residence elevators.</a:t>
            </a:r>
          </a:p>
        </p:txBody>
      </p:sp>
      <p:sp>
        <p:nvSpPr>
          <p:cNvPr id="5" name="Text Placeholder 4"/>
          <p:cNvSpPr>
            <a:spLocks noGrp="1"/>
          </p:cNvSpPr>
          <p:nvPr>
            <p:ph type="body" sz="quarter" idx="3"/>
          </p:nvPr>
        </p:nvSpPr>
        <p:spPr/>
        <p:txBody>
          <a:bodyPr/>
          <a:lstStyle/>
          <a:p>
            <a:endParaRPr lang="en-US"/>
          </a:p>
        </p:txBody>
      </p:sp>
      <p:sp>
        <p:nvSpPr>
          <p:cNvPr id="6" name="Content Placeholder 5"/>
          <p:cNvSpPr>
            <a:spLocks noGrp="1"/>
          </p:cNvSpPr>
          <p:nvPr>
            <p:ph sz="quarter" idx="4"/>
          </p:nvPr>
        </p:nvSpPr>
        <p:spPr/>
        <p:txBody>
          <a:bodyPr/>
          <a:lstStyle/>
          <a:p>
            <a:endParaRPr lang="en-US"/>
          </a:p>
        </p:txBody>
      </p:sp>
      <p:sp>
        <p:nvSpPr>
          <p:cNvPr id="7" name="Footer Placeholder 6"/>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Arial"/>
                <a:ea typeface="+mn-ea"/>
                <a:cs typeface="+mn-cs"/>
              </a:rPr>
              <a:t>2015 IBC Significant Changes</a:t>
            </a:r>
          </a:p>
        </p:txBody>
      </p:sp>
      <p:sp>
        <p:nvSpPr>
          <p:cNvPr id="8" name="Slide Number Placeholder 7"/>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4EC9B9-9FF4-4096-A789-57A3D74D88B6}" type="slidenum">
              <a:rPr kumimoji="0" lang="en-US" sz="1000" b="0" i="0" u="none" strike="noStrike" kern="1200" cap="none" spc="0" normalizeH="0" baseline="0" noProof="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81</a:t>
            </a:fld>
            <a:endParaRPr kumimoji="0" lang="en-US" sz="1000" b="0" i="0" u="none" strike="noStrike" kern="1200" cap="none" spc="0" normalizeH="0" baseline="0" noProof="0" dirty="0">
              <a:ln>
                <a:noFill/>
              </a:ln>
              <a:solidFill>
                <a:srgbClr val="000000"/>
              </a:solidFill>
              <a:effectLst/>
              <a:uLnTx/>
              <a:uFillTx/>
              <a:latin typeface="Arial"/>
              <a:ea typeface="+mn-ea"/>
              <a:cs typeface="+mn-cs"/>
            </a:endParaRPr>
          </a:p>
        </p:txBody>
      </p:sp>
      <p:pic>
        <p:nvPicPr>
          <p:cNvPr id="286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8400" y="1524000"/>
            <a:ext cx="392591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3206269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1010.1.9 Door Operations—</a:t>
            </a:r>
            <a:br>
              <a:rPr lang="en-US" dirty="0"/>
            </a:br>
            <a:r>
              <a:rPr lang="en-US" dirty="0"/>
              <a:t>Locking Systems</a:t>
            </a:r>
          </a:p>
        </p:txBody>
      </p:sp>
      <p:sp>
        <p:nvSpPr>
          <p:cNvPr id="3" name="Text Placeholder 2"/>
          <p:cNvSpPr>
            <a:spLocks noGrp="1"/>
          </p:cNvSpPr>
          <p:nvPr>
            <p:ph type="body" idx="1"/>
          </p:nvPr>
        </p:nvSpPr>
        <p:spPr>
          <a:xfrm>
            <a:off x="1981200" y="1676400"/>
            <a:ext cx="3352800" cy="639762"/>
          </a:xfrm>
        </p:spPr>
        <p:txBody>
          <a:bodyPr>
            <a:normAutofit fontScale="92500" lnSpcReduction="10000"/>
          </a:bodyPr>
          <a:lstStyle/>
          <a:p>
            <a:r>
              <a:rPr lang="en-US" dirty="0"/>
              <a:t>CHANGE TYPE: </a:t>
            </a:r>
            <a:r>
              <a:rPr lang="en-US" b="0" dirty="0"/>
              <a:t>Modification</a:t>
            </a:r>
            <a:endParaRPr lang="en-US" dirty="0"/>
          </a:p>
        </p:txBody>
      </p:sp>
      <p:sp>
        <p:nvSpPr>
          <p:cNvPr id="4" name="Content Placeholder 3"/>
          <p:cNvSpPr>
            <a:spLocks noGrp="1"/>
          </p:cNvSpPr>
          <p:nvPr>
            <p:ph sz="half" idx="2"/>
          </p:nvPr>
        </p:nvSpPr>
        <p:spPr>
          <a:xfrm>
            <a:off x="1981200" y="2373312"/>
            <a:ext cx="8153400" cy="2960688"/>
          </a:xfrm>
        </p:spPr>
        <p:txBody>
          <a:bodyPr>
            <a:normAutofit lnSpcReduction="10000"/>
          </a:bodyPr>
          <a:lstStyle/>
          <a:p>
            <a:r>
              <a:rPr lang="en-US" dirty="0"/>
              <a:t>Numerous revisions throughout the locking provisions now help clarify requirements and their application through the use of consistent terminology.</a:t>
            </a:r>
          </a:p>
          <a:p>
            <a:r>
              <a:rPr lang="en-US" dirty="0"/>
              <a:t>Provisions modified include those for:</a:t>
            </a:r>
          </a:p>
          <a:p>
            <a:pPr lvl="1"/>
            <a:r>
              <a:rPr lang="en-US" sz="2400" dirty="0"/>
              <a:t>Locks and latches</a:t>
            </a:r>
          </a:p>
          <a:p>
            <a:pPr lvl="1"/>
            <a:r>
              <a:rPr lang="en-US" sz="2400" dirty="0"/>
              <a:t>Controlled doors in Groups I-1 and I-2</a:t>
            </a:r>
          </a:p>
          <a:p>
            <a:pPr lvl="1"/>
            <a:r>
              <a:rPr lang="en-US" sz="2400" dirty="0"/>
              <a:t>Sensor release of electrically locked egress doors</a:t>
            </a:r>
          </a:p>
          <a:p>
            <a:pPr lvl="1"/>
            <a:r>
              <a:rPr lang="en-US" sz="2400" dirty="0"/>
              <a:t>Electromagnetically locked egress doors</a:t>
            </a:r>
          </a:p>
        </p:txBody>
      </p:sp>
      <p:sp>
        <p:nvSpPr>
          <p:cNvPr id="7" name="Footer Placeholder 6"/>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Arial"/>
                <a:ea typeface="+mn-ea"/>
                <a:cs typeface="+mn-cs"/>
              </a:rPr>
              <a:t>2015 IBC Significant Changes</a:t>
            </a:r>
          </a:p>
        </p:txBody>
      </p:sp>
      <p:sp>
        <p:nvSpPr>
          <p:cNvPr id="8" name="Slide Number Placeholder 7"/>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4EC9B9-9FF4-4096-A789-57A3D74D88B6}" type="slidenum">
              <a:rPr kumimoji="0" lang="en-US" sz="1000" b="0" i="0" u="none" strike="noStrike" kern="1200" cap="none" spc="0" normalizeH="0" baseline="0" noProof="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82</a:t>
            </a:fld>
            <a:endParaRPr kumimoji="0" lang="en-US" sz="10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20094974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1010.1.9.3 Locks and Latches</a:t>
            </a:r>
          </a:p>
        </p:txBody>
      </p:sp>
      <p:sp>
        <p:nvSpPr>
          <p:cNvPr id="4" name="Content Placeholder 3"/>
          <p:cNvSpPr>
            <a:spLocks noGrp="1"/>
          </p:cNvSpPr>
          <p:nvPr>
            <p:ph sz="half" idx="2"/>
          </p:nvPr>
        </p:nvSpPr>
        <p:spPr>
          <a:xfrm>
            <a:off x="1981200" y="1639093"/>
            <a:ext cx="3352800" cy="3951288"/>
          </a:xfrm>
        </p:spPr>
        <p:txBody>
          <a:bodyPr/>
          <a:lstStyle/>
          <a:p>
            <a:r>
              <a:rPr lang="en-US" dirty="0"/>
              <a:t>Commonly-used key-lock exception now not limited to exterior doors.</a:t>
            </a:r>
          </a:p>
          <a:p>
            <a:r>
              <a:rPr lang="en-US" dirty="0"/>
              <a:t>Required signage also reflects change in application.</a:t>
            </a:r>
          </a:p>
        </p:txBody>
      </p:sp>
      <p:sp>
        <p:nvSpPr>
          <p:cNvPr id="7" name="Footer Placeholder 6"/>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Arial"/>
                <a:ea typeface="+mn-ea"/>
                <a:cs typeface="+mn-cs"/>
              </a:rPr>
              <a:t>2015 IBC Significant Changes</a:t>
            </a:r>
          </a:p>
        </p:txBody>
      </p:sp>
      <p:sp>
        <p:nvSpPr>
          <p:cNvPr id="8" name="Slide Number Placeholder 7"/>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4EC9B9-9FF4-4096-A789-57A3D74D88B6}" type="slidenum">
              <a:rPr kumimoji="0" lang="en-US" sz="1000" b="0" i="0" u="none" strike="noStrike" kern="1200" cap="none" spc="0" normalizeH="0" baseline="0" noProof="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83</a:t>
            </a:fld>
            <a:endParaRPr kumimoji="0" lang="en-US" sz="1000" b="0" i="0" u="none" strike="noStrike" kern="1200" cap="none" spc="0" normalizeH="0" baseline="0" noProof="0" dirty="0">
              <a:ln>
                <a:noFill/>
              </a:ln>
              <a:solidFill>
                <a:srgbClr val="000000"/>
              </a:solidFill>
              <a:effectLst/>
              <a:uLnTx/>
              <a:uFillTx/>
              <a:latin typeface="Arial"/>
              <a:ea typeface="+mn-ea"/>
              <a:cs typeface="+mn-cs"/>
            </a:endParaRPr>
          </a:p>
        </p:txBody>
      </p:sp>
      <p:pic>
        <p:nvPicPr>
          <p:cNvPr id="276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3600" y="1762126"/>
            <a:ext cx="4397576" cy="38004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670541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1010.1.9 Door Operations—</a:t>
            </a:r>
            <a:br>
              <a:rPr lang="en-US" dirty="0"/>
            </a:br>
            <a:r>
              <a:rPr lang="en-US" dirty="0"/>
              <a:t>Locking Systems</a:t>
            </a:r>
          </a:p>
        </p:txBody>
      </p:sp>
      <p:sp>
        <p:nvSpPr>
          <p:cNvPr id="4" name="Content Placeholder 3"/>
          <p:cNvSpPr>
            <a:spLocks noGrp="1"/>
          </p:cNvSpPr>
          <p:nvPr>
            <p:ph sz="half" idx="2"/>
          </p:nvPr>
        </p:nvSpPr>
        <p:spPr>
          <a:xfrm>
            <a:off x="1981200" y="1676400"/>
            <a:ext cx="8153400" cy="2960688"/>
          </a:xfrm>
        </p:spPr>
        <p:txBody>
          <a:bodyPr>
            <a:normAutofit fontScale="92500"/>
          </a:bodyPr>
          <a:lstStyle/>
          <a:p>
            <a:r>
              <a:rPr lang="en-US" dirty="0"/>
              <a:t>Allowances for “controlled egress doors” has been expanded to now also include Group I-1 occupancies.</a:t>
            </a:r>
          </a:p>
          <a:p>
            <a:pPr lvl="1"/>
            <a:r>
              <a:rPr lang="en-US" dirty="0"/>
              <a:t>Previously limited to Group I-2 facilities</a:t>
            </a:r>
          </a:p>
          <a:p>
            <a:r>
              <a:rPr lang="en-US" dirty="0"/>
              <a:t>“Sensor released electrically locked egress doors,” previously regulated as access controlled doors, now also permitted for use in Groups I-1 and I-4.</a:t>
            </a:r>
          </a:p>
          <a:p>
            <a:r>
              <a:rPr lang="en-US" dirty="0"/>
              <a:t>Electromagnetically locked egress doors now also permitted for use in Groups I-1, I-2 and I-4.</a:t>
            </a:r>
          </a:p>
          <a:p>
            <a:r>
              <a:rPr lang="en-US" dirty="0"/>
              <a:t>Other changes to details of use also made.</a:t>
            </a:r>
          </a:p>
        </p:txBody>
      </p:sp>
      <p:sp>
        <p:nvSpPr>
          <p:cNvPr id="7" name="Footer Placeholder 6"/>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Arial"/>
                <a:ea typeface="+mn-ea"/>
                <a:cs typeface="+mn-cs"/>
              </a:rPr>
              <a:t>2015 IBC Significant Changes</a:t>
            </a:r>
          </a:p>
        </p:txBody>
      </p:sp>
      <p:sp>
        <p:nvSpPr>
          <p:cNvPr id="8" name="Slide Number Placeholder 7"/>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4EC9B9-9FF4-4096-A789-57A3D74D88B6}" type="slidenum">
              <a:rPr kumimoji="0" lang="en-US" sz="1000" b="0" i="0" u="none" strike="noStrike" kern="1200" cap="none" spc="0" normalizeH="0" baseline="0" noProof="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84</a:t>
            </a:fld>
            <a:endParaRPr kumimoji="0" lang="en-US" sz="10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69627284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304800"/>
            <a:ext cx="8229600" cy="1143000"/>
          </a:xfrm>
        </p:spPr>
        <p:txBody>
          <a:bodyPr>
            <a:noAutofit/>
          </a:bodyPr>
          <a:lstStyle/>
          <a:p>
            <a:r>
              <a:rPr lang="en-US" sz="3600" dirty="0"/>
              <a:t>1016.2, 1020.6 Egress through</a:t>
            </a:r>
            <a:br>
              <a:rPr lang="en-US" sz="3600" dirty="0"/>
            </a:br>
            <a:r>
              <a:rPr lang="en-US" sz="3600" dirty="0"/>
              <a:t>Intervening Spaces and Corridor Continuity</a:t>
            </a:r>
          </a:p>
        </p:txBody>
      </p:sp>
      <p:sp>
        <p:nvSpPr>
          <p:cNvPr id="3" name="Text Placeholder 2"/>
          <p:cNvSpPr>
            <a:spLocks noGrp="1"/>
          </p:cNvSpPr>
          <p:nvPr>
            <p:ph type="body" idx="1"/>
          </p:nvPr>
        </p:nvSpPr>
        <p:spPr>
          <a:xfrm>
            <a:off x="1981200" y="1752600"/>
            <a:ext cx="4419600" cy="639762"/>
          </a:xfrm>
        </p:spPr>
        <p:txBody>
          <a:bodyPr/>
          <a:lstStyle/>
          <a:p>
            <a:r>
              <a:rPr lang="en-US" dirty="0"/>
              <a:t>CHANGE TYPE: </a:t>
            </a:r>
            <a:r>
              <a:rPr lang="en-US" b="0" dirty="0"/>
              <a:t>Modification</a:t>
            </a:r>
            <a:endParaRPr lang="en-US" dirty="0"/>
          </a:p>
        </p:txBody>
      </p:sp>
      <p:sp>
        <p:nvSpPr>
          <p:cNvPr id="4" name="Content Placeholder 3"/>
          <p:cNvSpPr>
            <a:spLocks noGrp="1"/>
          </p:cNvSpPr>
          <p:nvPr>
            <p:ph sz="half" idx="2"/>
          </p:nvPr>
        </p:nvSpPr>
        <p:spPr>
          <a:xfrm>
            <a:off x="1981200" y="2362201"/>
            <a:ext cx="8534400" cy="1635125"/>
          </a:xfrm>
        </p:spPr>
        <p:txBody>
          <a:bodyPr>
            <a:normAutofit lnSpcReduction="10000"/>
          </a:bodyPr>
          <a:lstStyle/>
          <a:p>
            <a:r>
              <a:rPr lang="en-US" dirty="0"/>
              <a:t>A means of egress is now permitted through an elevator lobby provided access to at least one exit is available without passing through the lobby.</a:t>
            </a:r>
          </a:p>
          <a:p>
            <a:r>
              <a:rPr lang="en-US" dirty="0"/>
              <a:t>Confirms that travel through an elevator lobby is an acceptable means of egress path.</a:t>
            </a:r>
          </a:p>
        </p:txBody>
      </p:sp>
      <p:sp>
        <p:nvSpPr>
          <p:cNvPr id="7" name="Footer Placeholder 6"/>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Arial"/>
                <a:ea typeface="+mn-ea"/>
                <a:cs typeface="+mn-cs"/>
              </a:rPr>
              <a:t>2015 IBC Significant Changes</a:t>
            </a:r>
          </a:p>
        </p:txBody>
      </p:sp>
      <p:sp>
        <p:nvSpPr>
          <p:cNvPr id="8" name="Slide Number Placeholder 7"/>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4EC9B9-9FF4-4096-A789-57A3D74D88B6}" type="slidenum">
              <a:rPr kumimoji="0" lang="en-US" sz="1000" b="0" i="0" u="none" strike="noStrike" kern="1200" cap="none" spc="0" normalizeH="0" baseline="0" noProof="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85</a:t>
            </a:fld>
            <a:endParaRPr kumimoji="0" lang="en-US" sz="1000" b="0" i="0" u="none" strike="noStrike" kern="1200" cap="none" spc="0" normalizeH="0" baseline="0" noProof="0" dirty="0">
              <a:ln>
                <a:noFill/>
              </a:ln>
              <a:solidFill>
                <a:srgbClr val="000000"/>
              </a:solidFill>
              <a:effectLst/>
              <a:uLnTx/>
              <a:uFillTx/>
              <a:latin typeface="Arial"/>
              <a:ea typeface="+mn-ea"/>
              <a:cs typeface="+mn-cs"/>
            </a:endParaRPr>
          </a:p>
        </p:txBody>
      </p:sp>
      <p:sp>
        <p:nvSpPr>
          <p:cNvPr id="9" name="Right Arrow 8"/>
          <p:cNvSpPr/>
          <p:nvPr/>
        </p:nvSpPr>
        <p:spPr>
          <a:xfrm>
            <a:off x="10319004" y="5988558"/>
            <a:ext cx="184404" cy="121158"/>
          </a:xfrm>
          <a:prstGeom prst="rightArrow">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315807914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9"/>
            <a:ext cx="8229600" cy="782637"/>
          </a:xfrm>
        </p:spPr>
        <p:txBody>
          <a:bodyPr>
            <a:noAutofit/>
          </a:bodyPr>
          <a:lstStyle/>
          <a:p>
            <a:r>
              <a:rPr lang="en-US" sz="3000" dirty="0"/>
              <a:t>1016.2 Egress through Intervening Spaces</a:t>
            </a:r>
          </a:p>
        </p:txBody>
      </p:sp>
      <p:sp>
        <p:nvSpPr>
          <p:cNvPr id="7" name="Footer Placeholder 6"/>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Arial"/>
                <a:ea typeface="+mn-ea"/>
                <a:cs typeface="+mn-cs"/>
              </a:rPr>
              <a:t>2015 IBC Significant Changes</a:t>
            </a:r>
          </a:p>
        </p:txBody>
      </p:sp>
      <p:sp>
        <p:nvSpPr>
          <p:cNvPr id="8" name="Slide Number Placeholder 7"/>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4EC9B9-9FF4-4096-A789-57A3D74D88B6}" type="slidenum">
              <a:rPr kumimoji="0" lang="en-US" sz="1000" b="0" i="0" u="none" strike="noStrike" kern="1200" cap="none" spc="0" normalizeH="0" baseline="0" noProof="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86</a:t>
            </a:fld>
            <a:endParaRPr kumimoji="0" lang="en-US" sz="1000" b="0" i="0" u="none" strike="noStrike" kern="1200" cap="none" spc="0" normalizeH="0" baseline="0" noProof="0" dirty="0">
              <a:ln>
                <a:noFill/>
              </a:ln>
              <a:solidFill>
                <a:srgbClr val="000000"/>
              </a:solidFill>
              <a:effectLst/>
              <a:uLnTx/>
              <a:uFillTx/>
              <a:latin typeface="Arial"/>
              <a:ea typeface="+mn-ea"/>
              <a:cs typeface="+mn-cs"/>
            </a:endParaRPr>
          </a:p>
        </p:txBody>
      </p:sp>
      <p:pic>
        <p:nvPicPr>
          <p:cNvPr id="245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2228" y="1057276"/>
            <a:ext cx="7559972" cy="5114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0141106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1020.2 Corridor Width and Capacity</a:t>
            </a:r>
          </a:p>
        </p:txBody>
      </p:sp>
      <p:sp>
        <p:nvSpPr>
          <p:cNvPr id="3" name="Text Placeholder 2"/>
          <p:cNvSpPr>
            <a:spLocks noGrp="1"/>
          </p:cNvSpPr>
          <p:nvPr>
            <p:ph type="body" idx="1"/>
          </p:nvPr>
        </p:nvSpPr>
        <p:spPr>
          <a:xfrm>
            <a:off x="1981200" y="1535113"/>
            <a:ext cx="4343400" cy="639762"/>
          </a:xfrm>
        </p:spPr>
        <p:txBody>
          <a:bodyPr/>
          <a:lstStyle/>
          <a:p>
            <a:r>
              <a:rPr lang="en-US" dirty="0"/>
              <a:t>CHANGE TYPE: </a:t>
            </a:r>
            <a:r>
              <a:rPr lang="en-US" b="0" dirty="0"/>
              <a:t>Clarification</a:t>
            </a:r>
            <a:endParaRPr lang="en-US" dirty="0"/>
          </a:p>
        </p:txBody>
      </p:sp>
      <p:sp>
        <p:nvSpPr>
          <p:cNvPr id="4" name="Content Placeholder 3"/>
          <p:cNvSpPr>
            <a:spLocks noGrp="1"/>
          </p:cNvSpPr>
          <p:nvPr>
            <p:ph sz="half" idx="2"/>
          </p:nvPr>
        </p:nvSpPr>
        <p:spPr>
          <a:xfrm>
            <a:off x="1981200" y="2174875"/>
            <a:ext cx="4724400" cy="3951288"/>
          </a:xfrm>
        </p:spPr>
        <p:txBody>
          <a:bodyPr/>
          <a:lstStyle/>
          <a:p>
            <a:r>
              <a:rPr lang="en-US" dirty="0"/>
              <a:t>A new exception helps to clarify the width requirements for corridors within Group I-2 occupancies for areas where bed or stretcher movement is not necessary.</a:t>
            </a:r>
          </a:p>
        </p:txBody>
      </p:sp>
      <p:sp>
        <p:nvSpPr>
          <p:cNvPr id="7" name="Footer Placeholder 6"/>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Arial"/>
                <a:ea typeface="+mn-ea"/>
                <a:cs typeface="+mn-cs"/>
              </a:rPr>
              <a:t>2015 IBC Significant Changes</a:t>
            </a:r>
          </a:p>
        </p:txBody>
      </p:sp>
      <p:sp>
        <p:nvSpPr>
          <p:cNvPr id="8" name="Slide Number Placeholder 7"/>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4EC9B9-9FF4-4096-A789-57A3D74D88B6}" type="slidenum">
              <a:rPr kumimoji="0" lang="en-US" sz="1000" b="0" i="0" u="none" strike="noStrike" kern="1200" cap="none" spc="0" normalizeH="0" baseline="0" noProof="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87</a:t>
            </a:fld>
            <a:endParaRPr kumimoji="0" lang="en-US" sz="1000" b="0" i="0" u="none" strike="noStrike" kern="1200" cap="none" spc="0" normalizeH="0" baseline="0" noProof="0" dirty="0">
              <a:ln>
                <a:noFill/>
              </a:ln>
              <a:solidFill>
                <a:srgbClr val="000000"/>
              </a:solidFill>
              <a:effectLst/>
              <a:uLnTx/>
              <a:uFillTx/>
              <a:latin typeface="Arial"/>
              <a:ea typeface="+mn-ea"/>
              <a:cs typeface="+mn-cs"/>
            </a:endParaRPr>
          </a:p>
        </p:txBody>
      </p:sp>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24676" y="1038226"/>
            <a:ext cx="3286125" cy="4981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ight Arrow 8"/>
          <p:cNvSpPr/>
          <p:nvPr/>
        </p:nvSpPr>
        <p:spPr>
          <a:xfrm>
            <a:off x="10319004" y="5988558"/>
            <a:ext cx="184404" cy="121158"/>
          </a:xfrm>
          <a:prstGeom prst="rightArrow">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28859575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1020.2 Corridor Width and Capacity</a:t>
            </a:r>
          </a:p>
        </p:txBody>
      </p:sp>
      <p:sp>
        <p:nvSpPr>
          <p:cNvPr id="7" name="Footer Placeholder 6"/>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Arial"/>
                <a:ea typeface="+mn-ea"/>
                <a:cs typeface="+mn-cs"/>
              </a:rPr>
              <a:t>2015 IBC Significant Changes</a:t>
            </a:r>
          </a:p>
        </p:txBody>
      </p:sp>
      <p:sp>
        <p:nvSpPr>
          <p:cNvPr id="8" name="Slide Number Placeholder 7"/>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4EC9B9-9FF4-4096-A789-57A3D74D88B6}" type="slidenum">
              <a:rPr kumimoji="0" lang="en-US" sz="1000" b="0" i="0" u="none" strike="noStrike" kern="1200" cap="none" spc="0" normalizeH="0" baseline="0" noProof="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88</a:t>
            </a:fld>
            <a:endParaRPr kumimoji="0" lang="en-US" sz="1000" b="0" i="0" u="none" strike="noStrike" kern="1200" cap="none" spc="0" normalizeH="0" baseline="0" noProof="0" dirty="0">
              <a:ln>
                <a:noFill/>
              </a:ln>
              <a:solidFill>
                <a:srgbClr val="000000"/>
              </a:solidFill>
              <a:effectLst/>
              <a:uLnTx/>
              <a:uFillTx/>
              <a:latin typeface="Arial"/>
              <a:ea typeface="+mn-ea"/>
              <a:cs typeface="+mn-cs"/>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94500" y="1676401"/>
            <a:ext cx="6674844" cy="4048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ight Arrow 5"/>
          <p:cNvSpPr/>
          <p:nvPr/>
        </p:nvSpPr>
        <p:spPr>
          <a:xfrm>
            <a:off x="10319004" y="5988558"/>
            <a:ext cx="184404" cy="121158"/>
          </a:xfrm>
          <a:prstGeom prst="rightArrow">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49591865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3057" y="1143000"/>
            <a:ext cx="7883136"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normAutofit/>
          </a:bodyPr>
          <a:lstStyle/>
          <a:p>
            <a:r>
              <a:rPr lang="en-US" dirty="0"/>
              <a:t>1020.2 Corridor Width and Capacity</a:t>
            </a:r>
          </a:p>
        </p:txBody>
      </p:sp>
      <p:sp>
        <p:nvSpPr>
          <p:cNvPr id="7" name="Footer Placeholder 6"/>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Arial"/>
                <a:ea typeface="+mn-ea"/>
                <a:cs typeface="+mn-cs"/>
              </a:rPr>
              <a:t>2015 IBC Significant Changes</a:t>
            </a:r>
          </a:p>
        </p:txBody>
      </p:sp>
      <p:sp>
        <p:nvSpPr>
          <p:cNvPr id="8" name="Slide Number Placeholder 7"/>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4EC9B9-9FF4-4096-A789-57A3D74D88B6}" type="slidenum">
              <a:rPr kumimoji="0" lang="en-US" sz="1000" b="0" i="0" u="none" strike="noStrike" kern="1200" cap="none" spc="0" normalizeH="0" baseline="0" noProof="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89</a:t>
            </a:fld>
            <a:endParaRPr kumimoji="0" lang="en-US" sz="10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6041921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p:txBody>
          <a:bodyPr/>
          <a:lstStyle/>
          <a:p>
            <a:pPr>
              <a:defRPr/>
            </a:pPr>
            <a:fld id="{394EC9B9-9FF4-4096-A789-57A3D74D88B6}" type="slidenum">
              <a:rPr lang="en-US">
                <a:solidFill>
                  <a:srgbClr val="000000"/>
                </a:solidFill>
                <a:latin typeface="Arial"/>
              </a:rPr>
              <a:pPr>
                <a:defRPr/>
              </a:pPr>
              <a:t>9</a:t>
            </a:fld>
            <a:endParaRPr lang="en-US" dirty="0">
              <a:solidFill>
                <a:srgbClr val="000000"/>
              </a:solidFill>
              <a:latin typeface="Arial"/>
            </a:endParaRPr>
          </a:p>
        </p:txBody>
      </p:sp>
      <p:sp>
        <p:nvSpPr>
          <p:cNvPr id="2" name="Title 1"/>
          <p:cNvSpPr>
            <a:spLocks noGrp="1"/>
          </p:cNvSpPr>
          <p:nvPr>
            <p:ph type="title" idx="4294967295"/>
          </p:nvPr>
        </p:nvSpPr>
        <p:spPr>
          <a:xfrm>
            <a:off x="441325" y="247650"/>
            <a:ext cx="11750675" cy="904875"/>
          </a:xfrm>
        </p:spPr>
        <p:txBody>
          <a:bodyPr>
            <a:noAutofit/>
          </a:bodyPr>
          <a:lstStyle/>
          <a:p>
            <a:r>
              <a:rPr lang="en-US" dirty="0"/>
              <a:t>T504.3 Building Height in Feet Above Grade Plane</a:t>
            </a:r>
          </a:p>
        </p:txBody>
      </p:sp>
      <p:pic>
        <p:nvPicPr>
          <p:cNvPr id="3" name="Picture 2">
            <a:extLst>
              <a:ext uri="{FF2B5EF4-FFF2-40B4-BE49-F238E27FC236}">
                <a16:creationId xmlns:a16="http://schemas.microsoft.com/office/drawing/2014/main" id="{64531BF9-FD38-4EF5-891B-BE4270BD6F23}"/>
              </a:ext>
            </a:extLst>
          </p:cNvPr>
          <p:cNvPicPr>
            <a:picLocks noChangeAspect="1"/>
          </p:cNvPicPr>
          <p:nvPr/>
        </p:nvPicPr>
        <p:blipFill>
          <a:blip r:embed="rId3"/>
          <a:stretch>
            <a:fillRect/>
          </a:stretch>
        </p:blipFill>
        <p:spPr>
          <a:xfrm>
            <a:off x="1120159" y="1152594"/>
            <a:ext cx="9675599" cy="2107441"/>
          </a:xfrm>
          <a:prstGeom prst="rect">
            <a:avLst/>
          </a:prstGeom>
        </p:spPr>
      </p:pic>
      <p:pic>
        <p:nvPicPr>
          <p:cNvPr id="4" name="Picture 3">
            <a:extLst>
              <a:ext uri="{FF2B5EF4-FFF2-40B4-BE49-F238E27FC236}">
                <a16:creationId xmlns:a16="http://schemas.microsoft.com/office/drawing/2014/main" id="{673EDEFA-17E5-48C3-AEB5-8C180E508D8D}"/>
              </a:ext>
            </a:extLst>
          </p:cNvPr>
          <p:cNvPicPr>
            <a:picLocks noChangeAspect="1"/>
          </p:cNvPicPr>
          <p:nvPr/>
        </p:nvPicPr>
        <p:blipFill>
          <a:blip r:embed="rId4"/>
          <a:stretch>
            <a:fillRect/>
          </a:stretch>
        </p:blipFill>
        <p:spPr>
          <a:xfrm>
            <a:off x="1222720" y="3411520"/>
            <a:ext cx="9948863" cy="2779287"/>
          </a:xfrm>
          <a:prstGeom prst="rect">
            <a:avLst/>
          </a:prstGeom>
        </p:spPr>
      </p:pic>
      <p:sp>
        <p:nvSpPr>
          <p:cNvPr id="5" name="TextBox 4">
            <a:extLst>
              <a:ext uri="{FF2B5EF4-FFF2-40B4-BE49-F238E27FC236}">
                <a16:creationId xmlns:a16="http://schemas.microsoft.com/office/drawing/2014/main" id="{03765F03-036E-47DC-B21F-6D107CA7F0C4}"/>
              </a:ext>
            </a:extLst>
          </p:cNvPr>
          <p:cNvSpPr txBox="1"/>
          <p:nvPr/>
        </p:nvSpPr>
        <p:spPr>
          <a:xfrm>
            <a:off x="3260035" y="2756453"/>
            <a:ext cx="225287" cy="276999"/>
          </a:xfrm>
          <a:prstGeom prst="rect">
            <a:avLst/>
          </a:prstGeom>
          <a:noFill/>
        </p:spPr>
        <p:txBody>
          <a:bodyPr wrap="square" rtlCol="0">
            <a:spAutoFit/>
          </a:bodyPr>
          <a:lstStyle/>
          <a:p>
            <a:r>
              <a:rPr lang="en-US" baseline="30000" dirty="0">
                <a:highlight>
                  <a:srgbClr val="FFFF00"/>
                </a:highlight>
              </a:rPr>
              <a:t>I</a:t>
            </a:r>
          </a:p>
        </p:txBody>
      </p:sp>
      <p:pic>
        <p:nvPicPr>
          <p:cNvPr id="6" name="Picture 5">
            <a:extLst>
              <a:ext uri="{FF2B5EF4-FFF2-40B4-BE49-F238E27FC236}">
                <a16:creationId xmlns:a16="http://schemas.microsoft.com/office/drawing/2014/main" id="{F6D23594-461F-4639-93E0-81454A705A26}"/>
              </a:ext>
            </a:extLst>
          </p:cNvPr>
          <p:cNvPicPr>
            <a:picLocks noChangeAspect="1"/>
          </p:cNvPicPr>
          <p:nvPr/>
        </p:nvPicPr>
        <p:blipFill>
          <a:blip r:embed="rId5"/>
          <a:stretch>
            <a:fillRect/>
          </a:stretch>
        </p:blipFill>
        <p:spPr>
          <a:xfrm>
            <a:off x="1222720" y="6143510"/>
            <a:ext cx="4429125" cy="228600"/>
          </a:xfrm>
          <a:prstGeom prst="rect">
            <a:avLst/>
          </a:prstGeom>
        </p:spPr>
      </p:pic>
    </p:spTree>
    <p:extLst>
      <p:ext uri="{BB962C8B-B14F-4D97-AF65-F5344CB8AC3E}">
        <p14:creationId xmlns:p14="http://schemas.microsoft.com/office/powerpoint/2010/main" val="1791523154"/>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1023.3.1 Stairway Extension</a:t>
            </a:r>
          </a:p>
        </p:txBody>
      </p:sp>
      <p:sp>
        <p:nvSpPr>
          <p:cNvPr id="3" name="Text Placeholder 2"/>
          <p:cNvSpPr>
            <a:spLocks noGrp="1"/>
          </p:cNvSpPr>
          <p:nvPr>
            <p:ph type="body" idx="1"/>
          </p:nvPr>
        </p:nvSpPr>
        <p:spPr>
          <a:xfrm>
            <a:off x="1981200" y="1265238"/>
            <a:ext cx="8458200" cy="639762"/>
          </a:xfrm>
        </p:spPr>
        <p:txBody>
          <a:bodyPr/>
          <a:lstStyle/>
          <a:p>
            <a:r>
              <a:rPr lang="en-US" dirty="0"/>
              <a:t>CHANGE TYPE: </a:t>
            </a:r>
            <a:r>
              <a:rPr lang="en-US" b="0" dirty="0"/>
              <a:t>Modification</a:t>
            </a:r>
            <a:endParaRPr lang="en-US" dirty="0"/>
          </a:p>
        </p:txBody>
      </p:sp>
      <p:sp>
        <p:nvSpPr>
          <p:cNvPr id="4" name="Content Placeholder 3"/>
          <p:cNvSpPr>
            <a:spLocks noGrp="1"/>
          </p:cNvSpPr>
          <p:nvPr>
            <p:ph sz="half" idx="2"/>
          </p:nvPr>
        </p:nvSpPr>
        <p:spPr>
          <a:xfrm>
            <a:off x="1981200" y="1905000"/>
            <a:ext cx="7543800" cy="3951288"/>
          </a:xfrm>
        </p:spPr>
        <p:txBody>
          <a:bodyPr/>
          <a:lstStyle/>
          <a:p>
            <a:r>
              <a:rPr lang="en-US" dirty="0"/>
              <a:t>An interior exit stairway is now permitted to continue directly into an exit passageway without a required fire door assembly to separate the two elements.</a:t>
            </a:r>
          </a:p>
        </p:txBody>
      </p:sp>
      <p:sp>
        <p:nvSpPr>
          <p:cNvPr id="7" name="Footer Placeholder 6"/>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Arial"/>
                <a:ea typeface="+mn-ea"/>
                <a:cs typeface="+mn-cs"/>
              </a:rPr>
              <a:t>2015 IBC Significant Changes</a:t>
            </a:r>
          </a:p>
        </p:txBody>
      </p:sp>
      <p:sp>
        <p:nvSpPr>
          <p:cNvPr id="8" name="Slide Number Placeholder 7"/>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4EC9B9-9FF4-4096-A789-57A3D74D88B6}" type="slidenum">
              <a:rPr kumimoji="0" lang="en-US" sz="1000" b="0" i="0" u="none" strike="noStrike" kern="1200" cap="none" spc="0" normalizeH="0" baseline="0" noProof="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90</a:t>
            </a:fld>
            <a:endParaRPr kumimoji="0" lang="en-US" sz="1000" b="0" i="0" u="none" strike="noStrike" kern="1200" cap="none" spc="0" normalizeH="0" baseline="0" noProof="0" dirty="0">
              <a:ln>
                <a:noFill/>
              </a:ln>
              <a:solidFill>
                <a:srgbClr val="000000"/>
              </a:solidFill>
              <a:effectLst/>
              <a:uLnTx/>
              <a:uFillTx/>
              <a:latin typeface="Arial"/>
              <a:ea typeface="+mn-ea"/>
              <a:cs typeface="+mn-cs"/>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1000" y="3395570"/>
            <a:ext cx="3917950" cy="2774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ight Arrow 8"/>
          <p:cNvSpPr/>
          <p:nvPr/>
        </p:nvSpPr>
        <p:spPr>
          <a:xfrm>
            <a:off x="10319004" y="5988558"/>
            <a:ext cx="184404" cy="121158"/>
          </a:xfrm>
          <a:prstGeom prst="rightArrow">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3201764174"/>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3400" y="1905000"/>
            <a:ext cx="6065982" cy="422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normAutofit/>
          </a:bodyPr>
          <a:lstStyle/>
          <a:p>
            <a:r>
              <a:rPr lang="en-US" dirty="0"/>
              <a:t>1023.3.1 Stairway Extension</a:t>
            </a:r>
          </a:p>
        </p:txBody>
      </p:sp>
      <p:sp>
        <p:nvSpPr>
          <p:cNvPr id="4" name="Content Placeholder 3"/>
          <p:cNvSpPr>
            <a:spLocks noGrp="1"/>
          </p:cNvSpPr>
          <p:nvPr>
            <p:ph sz="half" idx="2"/>
          </p:nvPr>
        </p:nvSpPr>
        <p:spPr>
          <a:xfrm>
            <a:off x="1981200" y="1447800"/>
            <a:ext cx="7543800" cy="3951288"/>
          </a:xfrm>
        </p:spPr>
        <p:txBody>
          <a:bodyPr/>
          <a:lstStyle/>
          <a:p>
            <a:r>
              <a:rPr lang="en-US" dirty="0"/>
              <a:t>Elimination of fire door assembly only permitted where there are no openings into the exit passageway extension.</a:t>
            </a:r>
          </a:p>
        </p:txBody>
      </p:sp>
      <p:sp>
        <p:nvSpPr>
          <p:cNvPr id="7" name="Footer Placeholder 6"/>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Arial"/>
                <a:ea typeface="+mn-ea"/>
                <a:cs typeface="+mn-cs"/>
              </a:rPr>
              <a:t>2015 IBC Significant Changes</a:t>
            </a:r>
          </a:p>
        </p:txBody>
      </p:sp>
      <p:sp>
        <p:nvSpPr>
          <p:cNvPr id="8" name="Slide Number Placeholder 7"/>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4EC9B9-9FF4-4096-A789-57A3D74D88B6}" type="slidenum">
              <a:rPr kumimoji="0" lang="en-US" sz="1000" b="0" i="0" u="none" strike="noStrike" kern="1200" cap="none" spc="0" normalizeH="0" baseline="0" noProof="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91</a:t>
            </a:fld>
            <a:endParaRPr kumimoji="0" lang="en-US" sz="10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405919669"/>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1029.13.2.2.1 Stepped Aisle</a:t>
            </a:r>
            <a:br>
              <a:rPr lang="en-US" dirty="0"/>
            </a:br>
            <a:r>
              <a:rPr lang="en-US" dirty="0"/>
              <a:t>Construction Tolerances</a:t>
            </a:r>
          </a:p>
        </p:txBody>
      </p:sp>
      <p:sp>
        <p:nvSpPr>
          <p:cNvPr id="3" name="Text Placeholder 2"/>
          <p:cNvSpPr>
            <a:spLocks noGrp="1"/>
          </p:cNvSpPr>
          <p:nvPr>
            <p:ph type="body" idx="1"/>
          </p:nvPr>
        </p:nvSpPr>
        <p:spPr>
          <a:xfrm>
            <a:off x="1981200" y="1371600"/>
            <a:ext cx="8382000" cy="639762"/>
          </a:xfrm>
        </p:spPr>
        <p:txBody>
          <a:bodyPr/>
          <a:lstStyle/>
          <a:p>
            <a:r>
              <a:rPr lang="en-US" dirty="0"/>
              <a:t>CHANGE TYPE: </a:t>
            </a:r>
            <a:r>
              <a:rPr lang="en-US" b="0" dirty="0"/>
              <a:t>Modification</a:t>
            </a:r>
            <a:endParaRPr lang="en-US" dirty="0"/>
          </a:p>
        </p:txBody>
      </p:sp>
      <p:sp>
        <p:nvSpPr>
          <p:cNvPr id="4" name="Content Placeholder 3"/>
          <p:cNvSpPr>
            <a:spLocks noGrp="1"/>
          </p:cNvSpPr>
          <p:nvPr>
            <p:ph sz="half" idx="2"/>
          </p:nvPr>
        </p:nvSpPr>
        <p:spPr>
          <a:xfrm>
            <a:off x="1981200" y="2011362"/>
            <a:ext cx="8229600" cy="3951288"/>
          </a:xfrm>
        </p:spPr>
        <p:txBody>
          <a:bodyPr/>
          <a:lstStyle/>
          <a:p>
            <a:r>
              <a:rPr lang="en-US" dirty="0"/>
              <a:t>The variation allowed between adjacent risers within a stepped aisle is now limited.</a:t>
            </a:r>
          </a:p>
        </p:txBody>
      </p:sp>
      <p:sp>
        <p:nvSpPr>
          <p:cNvPr id="7" name="Footer Placeholder 6"/>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Arial"/>
                <a:ea typeface="+mn-ea"/>
                <a:cs typeface="+mn-cs"/>
              </a:rPr>
              <a:t>2015 IBC Significant Changes</a:t>
            </a:r>
          </a:p>
        </p:txBody>
      </p:sp>
      <p:sp>
        <p:nvSpPr>
          <p:cNvPr id="8" name="Slide Number Placeholder 7"/>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4EC9B9-9FF4-4096-A789-57A3D74D88B6}" type="slidenum">
              <a:rPr kumimoji="0" lang="en-US" sz="1000" b="0" i="0" u="none" strike="noStrike" kern="1200" cap="none" spc="0" normalizeH="0" baseline="0" noProof="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92</a:t>
            </a:fld>
            <a:endParaRPr kumimoji="0" lang="en-US" sz="1000" b="0" i="0" u="none" strike="noStrike" kern="1200" cap="none" spc="0" normalizeH="0" baseline="0" noProof="0" dirty="0">
              <a:ln>
                <a:noFill/>
              </a:ln>
              <a:solidFill>
                <a:srgbClr val="000000"/>
              </a:solidFill>
              <a:effectLst/>
              <a:uLnTx/>
              <a:uFillTx/>
              <a:latin typeface="Arial"/>
              <a:ea typeface="+mn-ea"/>
              <a:cs typeface="+mn-cs"/>
            </a:endParaRPr>
          </a:p>
        </p:txBody>
      </p:sp>
      <p:pic>
        <p:nvPicPr>
          <p:cNvPr id="1741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6121"/>
          <a:stretch/>
        </p:blipFill>
        <p:spPr bwMode="auto">
          <a:xfrm>
            <a:off x="3267635" y="2971801"/>
            <a:ext cx="5791200" cy="30789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28629156"/>
      </p:ext>
    </p:extLst>
  </p:cSld>
  <p:clrMapOvr>
    <a:masterClrMapping/>
  </p:clrMapOvr>
</p:sld>
</file>

<file path=ppt/theme/theme1.xml><?xml version="1.0" encoding="utf-8"?>
<a:theme xmlns:a="http://schemas.openxmlformats.org/drawingml/2006/main" name="Lighter 2012 template">
  <a:themeElements>
    <a:clrScheme name="ICC 2012 template">
      <a:dk1>
        <a:srgbClr val="000000"/>
      </a:dk1>
      <a:lt1>
        <a:srgbClr val="FFFFFF"/>
      </a:lt1>
      <a:dk2>
        <a:srgbClr val="000000"/>
      </a:dk2>
      <a:lt2>
        <a:srgbClr val="035842"/>
      </a:lt2>
      <a:accent1>
        <a:srgbClr val="C00000"/>
      </a:accent1>
      <a:accent2>
        <a:srgbClr val="FFFF99"/>
      </a:accent2>
      <a:accent3>
        <a:srgbClr val="FFC000"/>
      </a:accent3>
      <a:accent4>
        <a:srgbClr val="69D8FF"/>
      </a:accent4>
      <a:accent5>
        <a:srgbClr val="9954CC"/>
      </a:accent5>
      <a:accent6>
        <a:srgbClr val="007A70"/>
      </a:accent6>
      <a:hlink>
        <a:srgbClr val="0070C0"/>
      </a:hlink>
      <a:folHlink>
        <a:srgbClr val="7030A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Basis">
  <a:themeElements>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D9D01AC2-EE7D-4E49-99EE-8E62E4E7E8A7}"/>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1442</TotalTime>
  <Words>7640</Words>
  <Application>Microsoft Office PowerPoint</Application>
  <PresentationFormat>Widescreen</PresentationFormat>
  <Paragraphs>767</Paragraphs>
  <Slides>92</Slides>
  <Notes>38</Notes>
  <HiddenSlides>22</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92</vt:i4>
      </vt:variant>
    </vt:vector>
  </HeadingPairs>
  <TitlesOfParts>
    <vt:vector size="99" baseType="lpstr">
      <vt:lpstr>Arial</vt:lpstr>
      <vt:lpstr>Calibri</vt:lpstr>
      <vt:lpstr>Corbel</vt:lpstr>
      <vt:lpstr>MeliorLTStd</vt:lpstr>
      <vt:lpstr>Wingdings</vt:lpstr>
      <vt:lpstr>Lighter 2012 template</vt:lpstr>
      <vt:lpstr>Basis</vt:lpstr>
      <vt:lpstr>Significant Changes to the 2018 NCBC</vt:lpstr>
      <vt:lpstr>Goal</vt:lpstr>
      <vt:lpstr>Topics</vt:lpstr>
      <vt:lpstr>Marginal Markings within the 2015 IBC</vt:lpstr>
      <vt:lpstr>Letters in Front of IBC Section Numbers</vt:lpstr>
      <vt:lpstr>Letters in Front of IBC Section Numbers</vt:lpstr>
      <vt:lpstr>Chapter 5</vt:lpstr>
      <vt:lpstr>503 General Building Height and Area Limitations</vt:lpstr>
      <vt:lpstr>T504.3 Building Height in Feet Above Grade Plane</vt:lpstr>
      <vt:lpstr>T504.4 Building Height in Stories Above Grade Plane</vt:lpstr>
      <vt:lpstr>T506.2 Allowable Building Area</vt:lpstr>
      <vt:lpstr>PowerPoint Presentation</vt:lpstr>
      <vt:lpstr>507.1 Basements in Unlimited Area Buildings</vt:lpstr>
      <vt:lpstr>PowerPoint Presentation</vt:lpstr>
      <vt:lpstr>PowerPoint Presentation</vt:lpstr>
      <vt:lpstr>PowerPoint Presentation</vt:lpstr>
      <vt:lpstr>PowerPoint Presentation</vt:lpstr>
      <vt:lpstr>PowerPoint Presentation</vt:lpstr>
      <vt:lpstr>PowerPoint Presentation</vt:lpstr>
      <vt:lpstr>510.2 Horizontal Building Separation</vt:lpstr>
      <vt:lpstr>510.2 Horizontal Building Separation</vt:lpstr>
      <vt:lpstr>Fire Protection</vt:lpstr>
      <vt:lpstr>PowerPoint Presentation</vt:lpstr>
      <vt:lpstr>PowerPoint Presentation</vt:lpstr>
      <vt:lpstr>PowerPoint Presentation</vt:lpstr>
      <vt:lpstr>704.4 Protection of Secondary Members</vt:lpstr>
      <vt:lpstr>PowerPoint Presentation</vt:lpstr>
      <vt:lpstr>704.4 Protection of Secondary Members</vt:lpstr>
      <vt:lpstr>705.3 Buildings on the Same Lot</vt:lpstr>
      <vt:lpstr>705.3 Buildings on the Same Lot</vt:lpstr>
      <vt:lpstr>705.6 Structural Element Bracing of Exterior Walls</vt:lpstr>
      <vt:lpstr>705.6 Structural Element Bracing of Exterior Walls</vt:lpstr>
      <vt:lpstr>705.8.5 Vertical Separation of Openings</vt:lpstr>
      <vt:lpstr>705.8.5 Vertical Separation of Openings</vt:lpstr>
      <vt:lpstr>PowerPoint Presentation</vt:lpstr>
      <vt:lpstr>PowerPoint Presentation</vt:lpstr>
      <vt:lpstr>PowerPoint Presentation</vt:lpstr>
      <vt:lpstr>PowerPoint Presentation</vt:lpstr>
      <vt:lpstr>PowerPoint Presentation</vt:lpstr>
      <vt:lpstr>PowerPoint Presentation</vt:lpstr>
      <vt:lpstr>709.4 Continuity of Smoke Barriers</vt:lpstr>
      <vt:lpstr>709.4 Continuity of  Smoke Barriers</vt:lpstr>
      <vt:lpstr>PowerPoint Presentation</vt:lpstr>
      <vt:lpstr>711, 712 Horizontal Assemblies and Vertical Openings</vt:lpstr>
      <vt:lpstr>717.1.1 Ducts Transitioning between Shafts</vt:lpstr>
      <vt:lpstr>717.1.1 Ducts Transitioning between Shafts</vt:lpstr>
      <vt:lpstr>717.3, 717.5  Corridor Dampers</vt:lpstr>
      <vt:lpstr>717.3, 717.5  Corridor Dampers</vt:lpstr>
      <vt:lpstr>PowerPoint Presentation</vt:lpstr>
      <vt:lpstr>PowerPoint Presentation</vt:lpstr>
      <vt:lpstr>903.2.1.6 Sprinkler Systems— Assembly Occupancies</vt:lpstr>
      <vt:lpstr>903.2.1.6 Sprinkler Systems— Assembly Occupancies</vt:lpstr>
      <vt:lpstr>903.2.1.7 Multiple Fire Areas</vt:lpstr>
      <vt:lpstr>903.2.1.7 Multiple Fire Areas</vt:lpstr>
      <vt:lpstr>903.2.8 Sprinkler Systems— Group R Occupancies</vt:lpstr>
      <vt:lpstr>903.2.8 Sprinkler Systems— Group R Occupancies</vt:lpstr>
      <vt:lpstr>903.3.8 Limited Area Sprinkler Systems</vt:lpstr>
      <vt:lpstr>PowerPoint Presentation</vt:lpstr>
      <vt:lpstr>904.13 Domestic Cooking Systems in Group I-2 Condition 1</vt:lpstr>
      <vt:lpstr>904.13 Domestic Cooking Systems in Group I-2 Condition 1</vt:lpstr>
      <vt:lpstr>907.2.3 Fire Alarms—Group E Occupancies</vt:lpstr>
      <vt:lpstr>907.2.3 Fire Alarms—Group E Occupancies</vt:lpstr>
      <vt:lpstr>907.2.9.3 Alarm Systems— Group R-2 College and University Buildings</vt:lpstr>
      <vt:lpstr>907.2.9.3 Alarm Systems— Group R-2 College and University Buildings</vt:lpstr>
      <vt:lpstr>907.2.11.3, 907.2.11.4 Smoke Alarms Near Cooking Appliances and Bathrooms</vt:lpstr>
      <vt:lpstr>907.2.11.3, 907.2.11.4 Smoke Alarms Near Cooking Appliances and Bathrooms</vt:lpstr>
      <vt:lpstr>909.21.1 Elevator Hoistway Pressurization</vt:lpstr>
      <vt:lpstr>909.21.1 Elevator Hoistway Pressurization, Exception 1,2</vt:lpstr>
      <vt:lpstr>909.21.1 Elevator Hoistway Pressurization, Exception 3</vt:lpstr>
      <vt:lpstr>Means of Egress</vt:lpstr>
      <vt:lpstr>1004.1.1 Cumulative Occupant Loads</vt:lpstr>
      <vt:lpstr>1004.1.1 Cumulative Occupant Loads</vt:lpstr>
      <vt:lpstr>1004.1.1 Cumulative Occupant Loads</vt:lpstr>
      <vt:lpstr>1006, 1007 Numbers of Exits and Exit Access Doorways</vt:lpstr>
      <vt:lpstr>1006, 1007 Numbers of Exits and Exit Access Doorways</vt:lpstr>
      <vt:lpstr>1006, 1007 Numbers of Exits and Exit Access Doorways</vt:lpstr>
      <vt:lpstr>1007.1 Exit and Exit Access Doorway and Stairway Separation</vt:lpstr>
      <vt:lpstr>1007.1 Exit Access Stairway Configuration</vt:lpstr>
      <vt:lpstr>1007.1 Exit and Exit Access Doorway Configuration</vt:lpstr>
      <vt:lpstr>1007.1 Exit and Exit Access Doorway Configuration</vt:lpstr>
      <vt:lpstr>1009.8 Two-Way Communication Systems</vt:lpstr>
      <vt:lpstr>1010.1.9 Door Operations— Locking Systems</vt:lpstr>
      <vt:lpstr>1010.1.9.3 Locks and Latches</vt:lpstr>
      <vt:lpstr>1010.1.9 Door Operations— Locking Systems</vt:lpstr>
      <vt:lpstr>1016.2, 1020.6 Egress through Intervening Spaces and Corridor Continuity</vt:lpstr>
      <vt:lpstr>1016.2 Egress through Intervening Spaces</vt:lpstr>
      <vt:lpstr>1020.2 Corridor Width and Capacity</vt:lpstr>
      <vt:lpstr>1020.2 Corridor Width and Capacity</vt:lpstr>
      <vt:lpstr>1020.2 Corridor Width and Capacity</vt:lpstr>
      <vt:lpstr>1023.3.1 Stairway Extension</vt:lpstr>
      <vt:lpstr>1023.3.1 Stairway Extension</vt:lpstr>
      <vt:lpstr>1029.13.2.2.1 Stepped Aisle Construction Tolerances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2015 IBC Significant Changes</dc:title>
  <dc:creator>Vaughn Wicker</dc:creator>
  <cp:lastModifiedBy>Vernon, Jeffrey D.</cp:lastModifiedBy>
  <cp:revision>75</cp:revision>
  <dcterms:created xsi:type="dcterms:W3CDTF">2016-12-05T20:52:42Z</dcterms:created>
  <dcterms:modified xsi:type="dcterms:W3CDTF">2018-03-26T13:03:59Z</dcterms:modified>
</cp:coreProperties>
</file>