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8"/>
  </p:notesMasterIdLst>
  <p:sldIdLst>
    <p:sldId id="427" r:id="rId4"/>
    <p:sldId id="428" r:id="rId5"/>
    <p:sldId id="399" r:id="rId6"/>
    <p:sldId id="393" r:id="rId7"/>
    <p:sldId id="426" r:id="rId8"/>
    <p:sldId id="362" r:id="rId9"/>
    <p:sldId id="424" r:id="rId10"/>
    <p:sldId id="360" r:id="rId11"/>
    <p:sldId id="335" r:id="rId12"/>
    <p:sldId id="400" r:id="rId13"/>
    <p:sldId id="432" r:id="rId14"/>
    <p:sldId id="363" r:id="rId15"/>
    <p:sldId id="444" r:id="rId16"/>
    <p:sldId id="445" r:id="rId17"/>
    <p:sldId id="446" r:id="rId18"/>
    <p:sldId id="447" r:id="rId19"/>
    <p:sldId id="434" r:id="rId20"/>
    <p:sldId id="257" r:id="rId21"/>
    <p:sldId id="381" r:id="rId22"/>
    <p:sldId id="382" r:id="rId23"/>
    <p:sldId id="383" r:id="rId24"/>
    <p:sldId id="384" r:id="rId25"/>
    <p:sldId id="385" r:id="rId26"/>
    <p:sldId id="430" r:id="rId27"/>
    <p:sldId id="429" r:id="rId28"/>
    <p:sldId id="433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9C8"/>
    <a:srgbClr val="B7D5FA"/>
    <a:srgbClr val="A6C7EA"/>
    <a:srgbClr val="B6D4F9"/>
    <a:srgbClr val="A9CDF1"/>
    <a:srgbClr val="A9CFE8"/>
    <a:srgbClr val="A9CCEF"/>
    <a:srgbClr val="A9CEEB"/>
    <a:srgbClr val="B1CFF5"/>
    <a:srgbClr val="A0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2" y="168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49A4-39BC-4714-8CC6-0511FFAF5800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60D2-73FB-4D94-8911-4483B967E9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“D” fund has been established to provide additional funds (beyond the actual fee from the client) to assist in taking a project to a higher level of design quality.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F218-D54D-4A68-A1B9-C9B2ADA0BA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6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5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1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2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7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1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8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4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5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9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0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07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6FAB7-41EA-49F1-B23E-0BDD0479758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0178F-5F11-4DB3-A852-935C49C1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4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489E-471E-4F52-B8EB-EA964D93FB39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5631-34CB-4F69-BC11-750599223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1DDBFF-DF39-4D6C-8F69-227EB4F68F9C}"/>
              </a:ext>
            </a:extLst>
          </p:cNvPr>
          <p:cNvSpPr/>
          <p:nvPr userDrawn="1"/>
        </p:nvSpPr>
        <p:spPr bwMode="auto">
          <a:xfrm>
            <a:off x="0" y="5922824"/>
            <a:ext cx="12192000" cy="935176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1F0A-30A9-4CED-8284-D7339F874C21}"/>
              </a:ext>
            </a:extLst>
          </p:cNvPr>
          <p:cNvSpPr txBox="1"/>
          <p:nvPr userDrawn="1"/>
        </p:nvSpPr>
        <p:spPr>
          <a:xfrm>
            <a:off x="201371" y="5846624"/>
            <a:ext cx="71335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HelveticaNeueLT Std Lt" panose="020B0403020202020204" pitchFamily="34" charset="0"/>
              </a:rPr>
              <a:t>INNOVATIONS COMMITTEE</a:t>
            </a:r>
            <a:endParaRPr lang="en-US" sz="38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13" name="Picture 12" descr="Image result for nc state construction logo">
            <a:extLst>
              <a:ext uri="{FF2B5EF4-FFF2-40B4-BE49-F238E27FC236}">
                <a16:creationId xmlns:a16="http://schemas.microsoft.com/office/drawing/2014/main" id="{121FF66F-C4CB-427A-90B1-BDF5DE5110F3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0E0F16-B933-4028-A8A5-BD5CF4E9F467}"/>
              </a:ext>
            </a:extLst>
          </p:cNvPr>
          <p:cNvSpPr txBox="1"/>
          <p:nvPr userDrawn="1"/>
        </p:nvSpPr>
        <p:spPr>
          <a:xfrm>
            <a:off x="201370" y="62662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P3 REPORT </a:t>
            </a:r>
            <a:r>
              <a:rPr lang="en-US" sz="2400" b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STATE</a:t>
            </a:r>
            <a:r>
              <a:rPr lang="en-US" sz="2400" b="0" baseline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CONSTRUCTION CONFERENCE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 |  28 MARCH</a:t>
            </a:r>
            <a:r>
              <a:rPr lang="en-US" sz="2400" baseline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2019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56B43-AED9-45D4-BE4A-404EEC8C79D7}"/>
              </a:ext>
            </a:extLst>
          </p:cNvPr>
          <p:cNvSpPr/>
          <p:nvPr userDrawn="1"/>
        </p:nvSpPr>
        <p:spPr bwMode="auto">
          <a:xfrm>
            <a:off x="10176010" y="189711"/>
            <a:ext cx="1871814" cy="167256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31E65-4A23-4DDD-A00B-1BCD337D7C0F}"/>
              </a:ext>
            </a:extLst>
          </p:cNvPr>
          <p:cNvSpPr txBox="1"/>
          <p:nvPr userDrawn="1"/>
        </p:nvSpPr>
        <p:spPr>
          <a:xfrm>
            <a:off x="10317850" y="189711"/>
            <a:ext cx="767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endParaRPr lang="en-US" sz="16600" b="1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174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 userDrawn="1"/>
        </p:nvSpPr>
        <p:spPr bwMode="auto">
          <a:xfrm>
            <a:off x="0" y="5922824"/>
            <a:ext cx="12192000" cy="935176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1371" y="5846624"/>
            <a:ext cx="71335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HelveticaNeueLT Std Lt" panose="020B0403020202020204" pitchFamily="34" charset="0"/>
              </a:rPr>
              <a:t>INNOVATIONS COMMITTEE</a:t>
            </a:r>
            <a:endParaRPr lang="en-US" sz="38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9" name="Picture 8" descr="Image result for nc state construction logo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201370" y="62662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P3 REPORT </a:t>
            </a:r>
            <a:r>
              <a:rPr lang="en-US" sz="2400" b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STATE</a:t>
            </a:r>
            <a:r>
              <a:rPr lang="en-US" sz="2400" b="0" baseline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CONSTRUCTION CONFERENCE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 |  28 MARCH</a:t>
            </a:r>
            <a:r>
              <a:rPr lang="en-US" sz="2400" baseline="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2019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4AF1-7E78-43D8-A6D5-1201053E07AC}"/>
              </a:ext>
            </a:extLst>
          </p:cNvPr>
          <p:cNvSpPr/>
          <p:nvPr userDrawn="1"/>
        </p:nvSpPr>
        <p:spPr bwMode="auto">
          <a:xfrm>
            <a:off x="10176010" y="189711"/>
            <a:ext cx="1871814" cy="167256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5FF28-9760-48C6-9855-46C391659CC2}"/>
              </a:ext>
            </a:extLst>
          </p:cNvPr>
          <p:cNvSpPr txBox="1"/>
          <p:nvPr userDrawn="1"/>
        </p:nvSpPr>
        <p:spPr>
          <a:xfrm>
            <a:off x="10317850" y="189711"/>
            <a:ext cx="767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endParaRPr lang="en-US" sz="16600" b="1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399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mailto:mmoser@barnhillcontracting.com" TargetMode="External"/><Relationship Id="rId7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mailto:MMoser@barnhillcontracting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hyperlink" Target="mailto:Will@FirstDownStrategy.com" TargetMode="External"/><Relationship Id="rId5" Type="http://schemas.openxmlformats.org/officeDocument/2006/relationships/image" Target="../media/image26.png"/><Relationship Id="rId10" Type="http://schemas.openxmlformats.org/officeDocument/2006/relationships/hyperlink" Target="mailto:PaulBoney@LS3P.com" TargetMode="External"/><Relationship Id="rId4" Type="http://schemas.openxmlformats.org/officeDocument/2006/relationships/image" Target="../media/image25.svg"/><Relationship Id="rId9" Type="http://schemas.openxmlformats.org/officeDocument/2006/relationships/hyperlink" Target="mailto:Latif.kaid@doa.nc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25BC2-8D96-4F92-B94F-EF81CC3A2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2" t="37228" r="16020" b="39022"/>
          <a:stretch/>
        </p:blipFill>
        <p:spPr>
          <a:xfrm>
            <a:off x="4012295" y="1147652"/>
            <a:ext cx="3911958" cy="584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672FE-A36C-4240-A816-EE667E320ACC}"/>
              </a:ext>
            </a:extLst>
          </p:cNvPr>
          <p:cNvSpPr txBox="1"/>
          <p:nvPr/>
        </p:nvSpPr>
        <p:spPr>
          <a:xfrm>
            <a:off x="2096700" y="3197665"/>
            <a:ext cx="819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1:00 ► Design Build P3 (Public, Private, Rep. Dean Arp, PE; Paul Boney, FAIA – LS3P; Mark </a:t>
            </a:r>
            <a:r>
              <a:rPr lang="en-US" dirty="0" err="1"/>
              <a:t>Bondo</a:t>
            </a:r>
            <a:r>
              <a:rPr lang="en-US" dirty="0"/>
              <a:t> – OSBM; Partnership) – Panel Discussion Marty Moser – Barnhill Contracting Company</a:t>
            </a:r>
          </a:p>
          <a:p>
            <a:endParaRPr lang="en-US" dirty="0"/>
          </a:p>
          <a:p>
            <a:r>
              <a:rPr lang="en-US" dirty="0"/>
              <a:t>3:00 ► Design Build P3 (Public, Private, Rep. Dean Arp, PE; Paul Boney, FAIA – LS3P; Mark </a:t>
            </a:r>
            <a:r>
              <a:rPr lang="en-US" dirty="0" err="1"/>
              <a:t>Bondo</a:t>
            </a:r>
            <a:r>
              <a:rPr lang="en-US" dirty="0"/>
              <a:t> - OSBM Partnership) – Panel Discussion Marty Moser – Barnhill Contracting Company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626DA-1FDD-49F5-B7AC-86CDD547D36B}"/>
              </a:ext>
            </a:extLst>
          </p:cNvPr>
          <p:cNvSpPr txBox="1"/>
          <p:nvPr/>
        </p:nvSpPr>
        <p:spPr>
          <a:xfrm>
            <a:off x="4012295" y="646856"/>
            <a:ext cx="391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The 38</a:t>
            </a:r>
            <a:r>
              <a:rPr lang="en-US" sz="3200" baseline="30000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Annual</a:t>
            </a:r>
            <a:endParaRPr lang="en-US" sz="4800" dirty="0">
              <a:solidFill>
                <a:schemeClr val="tx2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E8177-EB68-4D3A-BD69-C67DBB363CAC}"/>
              </a:ext>
            </a:extLst>
          </p:cNvPr>
          <p:cNvSpPr txBox="1"/>
          <p:nvPr/>
        </p:nvSpPr>
        <p:spPr>
          <a:xfrm>
            <a:off x="1889837" y="2247222"/>
            <a:ext cx="8191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pc="300" dirty="0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CC8F-1464-4F82-9BDA-B265088A5E62}"/>
              </a:ext>
            </a:extLst>
          </p:cNvPr>
          <p:cNvSpPr txBox="1"/>
          <p:nvPr/>
        </p:nvSpPr>
        <p:spPr>
          <a:xfrm>
            <a:off x="1872524" y="1803887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March 28</a:t>
            </a:r>
            <a:r>
              <a:rPr lang="en-US" sz="2000" b="1" baseline="30000" dirty="0"/>
              <a:t>th</a:t>
            </a:r>
            <a:r>
              <a:rPr lang="en-US" sz="2000" b="1" dirty="0"/>
              <a:t>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52697-F14C-4FD1-A699-0215FD3DACD3}"/>
              </a:ext>
            </a:extLst>
          </p:cNvPr>
          <p:cNvSpPr txBox="1"/>
          <p:nvPr/>
        </p:nvSpPr>
        <p:spPr>
          <a:xfrm>
            <a:off x="12269761" y="1960041"/>
            <a:ext cx="4914122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STATE CONSTRUCTION</a:t>
            </a:r>
          </a:p>
          <a:p>
            <a:pPr algn="ctr">
              <a:lnSpc>
                <a:spcPts val="2500"/>
              </a:lnSpc>
            </a:pPr>
            <a:r>
              <a:rPr lang="en-US" sz="3200" b="1" spc="300" dirty="0">
                <a:latin typeface="HelveticaNeueLT Std Extended" panose="020B0807040502030204" pitchFamily="34" charset="0"/>
                <a:cs typeface="Aharoni" panose="02010803020104030203" pitchFamily="2" charset="-79"/>
              </a:rPr>
              <a:t>CONFERENCE</a:t>
            </a:r>
            <a:endParaRPr lang="en-US" sz="4800" b="1" spc="300" dirty="0">
              <a:latin typeface="HelveticaNeueLT Std Extended" panose="020B08070405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390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RFQ DRAFT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10176010" y="189711"/>
            <a:ext cx="1871814" cy="167256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7850" y="189711"/>
            <a:ext cx="767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endParaRPr lang="en-US" sz="16600" b="1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22"/>
          <p:cNvSpPr txBox="1"/>
          <p:nvPr/>
        </p:nvSpPr>
        <p:spPr>
          <a:xfrm>
            <a:off x="10020964" y="5451109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10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A6F4-F187-4051-87AC-6879F7AB5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b="24815"/>
          <a:stretch/>
        </p:blipFill>
        <p:spPr>
          <a:xfrm>
            <a:off x="3385466" y="629380"/>
            <a:ext cx="5534054" cy="4895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98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445F1C7-54F8-4467-8F74-BD637A3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543" y="1992219"/>
            <a:ext cx="59189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Latif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Kaid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cs typeface="Times New Roman" panose="02020603050405020304" pitchFamily="18" charset="0"/>
              </a:rPr>
              <a:t>State Construction Office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69427E0-6709-417F-8DA7-8499C2D7E631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11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1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G.S. 143-128.1C (a)(8) Public-private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latin typeface="HelveticaNeueLT Std Med" pitchFamily="34" charset="0"/>
                <a:ea typeface="Times New Roman" panose="02020603050405020304" pitchFamily="18" charset="0"/>
              </a:rPr>
              <a:t>Public-Private Partnerships | P3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2"/>
          <p:cNvSpPr txBox="1"/>
          <p:nvPr/>
        </p:nvSpPr>
        <p:spPr>
          <a:xfrm>
            <a:off x="9903372" y="6284696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4294967295"/>
          </p:nvPr>
        </p:nvSpPr>
        <p:spPr>
          <a:xfrm>
            <a:off x="593345" y="1342411"/>
            <a:ext cx="9456738" cy="37703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G.S. 143-128.1C (a)(8) Public-private project. – A capital improvement project undertaken for the benefit of a governmental entity and a private developer pursuant to a development contract that includes construction of a public facility or other improvements, including paving, grading, utilities, infrastructure, reconstruction, or repair, and may include both public and private facilities.</a:t>
            </a:r>
          </a:p>
          <a:p>
            <a:endParaRPr lang="en-US" dirty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1221898" y="4697588"/>
            <a:ext cx="9456611" cy="1024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UNC institutions, this may not be quite as relevant as it is for other state agencies and local governments because of the UNC exemption under 143-128.1C(m).</a:t>
            </a:r>
          </a:p>
        </p:txBody>
      </p:sp>
      <p:sp>
        <p:nvSpPr>
          <p:cNvPr id="8" name="Slide Number Placeholder 22"/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12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4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345453"/>
            <a:ext cx="10243458" cy="4511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Partnership between: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Governmental Entity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Private Developer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Contractor(s)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Finance institution(s)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Governmental Entity can pursue a P3 based on critical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private Body can pursue a P3 only after an Open Meeting following Article 33C of NC 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P3 contract can be 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Constructing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Owning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Leasing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Operating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0" y="5770424"/>
            <a:ext cx="12191999" cy="1082320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CC1C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12E51-127C-4FD9-A187-A5F494362A6D}"/>
              </a:ext>
            </a:extLst>
          </p:cNvPr>
          <p:cNvSpPr/>
          <p:nvPr/>
        </p:nvSpPr>
        <p:spPr>
          <a:xfrm>
            <a:off x="0" y="-206206"/>
            <a:ext cx="12304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G.S. 143-128.1C: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Public-private partnership construction contracts.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HelveticaNeueLT Std Med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0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G.S. 143-128.1C: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Public-private partnership construction contracts.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HelveticaNeueLT Std Med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345453"/>
            <a:ext cx="10243458" cy="4511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Private Developer has to comply with the Good Faith Effort per GS 143-128.2, 143-128.4 and to recruit and select small business entities.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Private Developer can self-perform only when both apply: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A contractor defaults and a replacement cannot be obtained after a good faith effort has been made in a timely manner.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The Government Entity approves the Private Developer to perform the work.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Bonding requirement: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100% Payment Bond of the total anticipated amount of construction (design and construction).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Surety Company(</a:t>
            </a:r>
            <a:r>
              <a:rPr lang="en-US" sz="2300" dirty="0" err="1"/>
              <a:t>ies</a:t>
            </a:r>
            <a:r>
              <a:rPr lang="en-US" sz="2300" dirty="0"/>
              <a:t>) to be legally authorized to do business in the State of North Carolina.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The obligations and lien of rights set forth in Article 2 of Chapter 44A of GS apply. Private Developer is deemed the owner on the private side of the contract.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0" y="5770424"/>
            <a:ext cx="12191999" cy="1082320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CC1C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1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G.S. 143-128.1C: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Public-private partnership construction contracts.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HelveticaNeueLT Std Med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345453"/>
            <a:ext cx="10243458" cy="4511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600" dirty="0"/>
              <a:t>Governmental Entity shall advertise, based on their programming, a  notice for interested Private Developers: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600" dirty="0"/>
              <a:t>Private Developer’s proposal to include: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Evidence of financial stability.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Experience with similar projects.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Explanation of project team selection: Licensed.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Statement of availability to undertake this project P3 project.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100" dirty="0"/>
              <a:t>Any other information required by the Government Entity.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600" dirty="0"/>
              <a:t>Governmental Entity may select one or more Private Developer to negotiate the terms and conditions of a P3 contract.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0" y="5770424"/>
            <a:ext cx="12191999" cy="1082320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CC1C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5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G.S. 143-128.1C: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Public-private partnership construction contracts.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HelveticaNeueLT Std Med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345453"/>
            <a:ext cx="10243458" cy="4511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/>
              <a:t>Government Entity shall advertise the terms of the proposed contract: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Newspaper within the county in which the governmental entity is located at least 30 days prior to entering into the development contract.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Make available a summary of the development contract terms.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/>
              <a:t>Leases and other agreements are subject to approval as follows: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If a capital lease is entered by a local government unit, that capital lease is subject to approval by the local government commission under Article 8 of Chapter 159 of the General Statutes.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If a capital lease is entered into by a State entity, that capital lease shall be subject to the approval procedures required for special indebtedness by G.S. 142-83 and G.S. 142-84.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/>
              <a:t>This section does not apply to any contract or other agreement between or among The University of North Carolina or one of its constituent institutions, a private, nonprofit corporation established under Part 2B of Article 1 of Chapter 116 of the General Statutes.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0" y="5770424"/>
            <a:ext cx="12191999" cy="1082320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CC1C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9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445F1C7-54F8-4467-8F74-BD637A3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46" y="1735350"/>
            <a:ext cx="50279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Johnson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First </a:t>
            </a:r>
            <a:r>
              <a:rPr lang="en-US" altLang="en-US" sz="4400" dirty="0">
                <a:cs typeface="Times New Roman" panose="02020603050405020304" pitchFamily="18" charset="0"/>
              </a:rPr>
              <a:t>Down Strategies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69427E0-6709-417F-8DA7-8499C2D7E631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17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25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portscourtdimensions.com/wp-content/uploads/2015/02/NCAA.jpg">
            <a:extLst>
              <a:ext uri="{FF2B5EF4-FFF2-40B4-BE49-F238E27FC236}">
                <a16:creationId xmlns:a16="http://schemas.microsoft.com/office/drawing/2014/main" id="{E69D7E36-DE9F-4B92-8411-23E02E0D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200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A4251883-D0F4-41B4-8248-ED7BFA65D42E}"/>
              </a:ext>
            </a:extLst>
          </p:cNvPr>
          <p:cNvSpPr txBox="1"/>
          <p:nvPr/>
        </p:nvSpPr>
        <p:spPr>
          <a:xfrm>
            <a:off x="9796754" y="63489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18</a:t>
            </a:r>
            <a:endParaRPr lang="en-US" sz="1200" b="0" i="0" u="none" strike="noStrike" kern="1200" cap="none" spc="0" baseline="0" dirty="0">
              <a:solidFill>
                <a:schemeClr val="bg1">
                  <a:lumMod val="8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9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1642"/>
          <a:stretch/>
        </p:blipFill>
        <p:spPr>
          <a:xfrm>
            <a:off x="1619427" y="813920"/>
            <a:ext cx="8532301" cy="4955066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92FC81-845B-41B6-BD25-1845D5585704}"/>
              </a:ext>
            </a:extLst>
          </p:cNvPr>
          <p:cNvSpPr/>
          <p:nvPr/>
        </p:nvSpPr>
        <p:spPr>
          <a:xfrm>
            <a:off x="1731521" y="647541"/>
            <a:ext cx="8355330" cy="5238750"/>
          </a:xfrm>
          <a:custGeom>
            <a:avLst/>
            <a:gdLst>
              <a:gd name="connsiteX0" fmla="*/ 2602230 w 8355330"/>
              <a:gd name="connsiteY0" fmla="*/ 7620 h 5238750"/>
              <a:gd name="connsiteX1" fmla="*/ 5661660 w 8355330"/>
              <a:gd name="connsiteY1" fmla="*/ 0 h 5238750"/>
              <a:gd name="connsiteX2" fmla="*/ 5657850 w 8355330"/>
              <a:gd name="connsiteY2" fmla="*/ 708660 h 5238750"/>
              <a:gd name="connsiteX3" fmla="*/ 7692390 w 8355330"/>
              <a:gd name="connsiteY3" fmla="*/ 716280 h 5238750"/>
              <a:gd name="connsiteX4" fmla="*/ 7680960 w 8355330"/>
              <a:gd name="connsiteY4" fmla="*/ 1905000 h 5238750"/>
              <a:gd name="connsiteX5" fmla="*/ 8355330 w 8355330"/>
              <a:gd name="connsiteY5" fmla="*/ 1908810 h 5238750"/>
              <a:gd name="connsiteX6" fmla="*/ 8336280 w 8355330"/>
              <a:gd name="connsiteY6" fmla="*/ 3147060 h 5238750"/>
              <a:gd name="connsiteX7" fmla="*/ 7578090 w 8355330"/>
              <a:gd name="connsiteY7" fmla="*/ 3158490 h 5238750"/>
              <a:gd name="connsiteX8" fmla="*/ 7581900 w 8355330"/>
              <a:gd name="connsiteY8" fmla="*/ 3577590 h 5238750"/>
              <a:gd name="connsiteX9" fmla="*/ 8260080 w 8355330"/>
              <a:gd name="connsiteY9" fmla="*/ 3573780 h 5238750"/>
              <a:gd name="connsiteX10" fmla="*/ 8260080 w 8355330"/>
              <a:gd name="connsiteY10" fmla="*/ 4069080 h 5238750"/>
              <a:gd name="connsiteX11" fmla="*/ 5989320 w 8355330"/>
              <a:gd name="connsiteY11" fmla="*/ 4069080 h 5238750"/>
              <a:gd name="connsiteX12" fmla="*/ 5989320 w 8355330"/>
              <a:gd name="connsiteY12" fmla="*/ 4530090 h 5238750"/>
              <a:gd name="connsiteX13" fmla="*/ 4911090 w 8355330"/>
              <a:gd name="connsiteY13" fmla="*/ 4526280 h 5238750"/>
              <a:gd name="connsiteX14" fmla="*/ 4911090 w 8355330"/>
              <a:gd name="connsiteY14" fmla="*/ 3257550 h 5238750"/>
              <a:gd name="connsiteX15" fmla="*/ 2876550 w 8355330"/>
              <a:gd name="connsiteY15" fmla="*/ 3265170 h 5238750"/>
              <a:gd name="connsiteX16" fmla="*/ 2880360 w 8355330"/>
              <a:gd name="connsiteY16" fmla="*/ 3646170 h 5238750"/>
              <a:gd name="connsiteX17" fmla="*/ 2228850 w 8355330"/>
              <a:gd name="connsiteY17" fmla="*/ 3642360 h 5238750"/>
              <a:gd name="connsiteX18" fmla="*/ 2232660 w 8355330"/>
              <a:gd name="connsiteY18" fmla="*/ 4373880 h 5238750"/>
              <a:gd name="connsiteX19" fmla="*/ 2526030 w 8355330"/>
              <a:gd name="connsiteY19" fmla="*/ 4373880 h 5238750"/>
              <a:gd name="connsiteX20" fmla="*/ 2522220 w 8355330"/>
              <a:gd name="connsiteY20" fmla="*/ 5238750 h 5238750"/>
              <a:gd name="connsiteX21" fmla="*/ 1558290 w 8355330"/>
              <a:gd name="connsiteY21" fmla="*/ 5234940 h 5238750"/>
              <a:gd name="connsiteX22" fmla="*/ 1558290 w 8355330"/>
              <a:gd name="connsiteY22" fmla="*/ 4827270 h 5238750"/>
              <a:gd name="connsiteX23" fmla="*/ 7620 w 8355330"/>
              <a:gd name="connsiteY23" fmla="*/ 4842510 h 5238750"/>
              <a:gd name="connsiteX24" fmla="*/ 0 w 8355330"/>
              <a:gd name="connsiteY24" fmla="*/ 4152900 h 5238750"/>
              <a:gd name="connsiteX25" fmla="*/ 590550 w 8355330"/>
              <a:gd name="connsiteY25" fmla="*/ 4156710 h 5238750"/>
              <a:gd name="connsiteX26" fmla="*/ 575310 w 8355330"/>
              <a:gd name="connsiteY26" fmla="*/ 3234690 h 5238750"/>
              <a:gd name="connsiteX27" fmla="*/ 99060 w 8355330"/>
              <a:gd name="connsiteY27" fmla="*/ 3238500 h 5238750"/>
              <a:gd name="connsiteX28" fmla="*/ 110490 w 8355330"/>
              <a:gd name="connsiteY28" fmla="*/ 1447800 h 5238750"/>
              <a:gd name="connsiteX29" fmla="*/ 2613660 w 8355330"/>
              <a:gd name="connsiteY29" fmla="*/ 1440180 h 5238750"/>
              <a:gd name="connsiteX30" fmla="*/ 2602230 w 8355330"/>
              <a:gd name="connsiteY30" fmla="*/ 762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55330" h="5238750">
                <a:moveTo>
                  <a:pt x="2602230" y="7620"/>
                </a:moveTo>
                <a:lnTo>
                  <a:pt x="5661660" y="0"/>
                </a:lnTo>
                <a:lnTo>
                  <a:pt x="5657850" y="708660"/>
                </a:lnTo>
                <a:lnTo>
                  <a:pt x="7692390" y="716280"/>
                </a:lnTo>
                <a:lnTo>
                  <a:pt x="7680960" y="1905000"/>
                </a:lnTo>
                <a:lnTo>
                  <a:pt x="8355330" y="1908810"/>
                </a:lnTo>
                <a:lnTo>
                  <a:pt x="8336280" y="3147060"/>
                </a:lnTo>
                <a:lnTo>
                  <a:pt x="7578090" y="3158490"/>
                </a:lnTo>
                <a:lnTo>
                  <a:pt x="7581900" y="3577590"/>
                </a:lnTo>
                <a:lnTo>
                  <a:pt x="8260080" y="3573780"/>
                </a:lnTo>
                <a:lnTo>
                  <a:pt x="8260080" y="4069080"/>
                </a:lnTo>
                <a:lnTo>
                  <a:pt x="5989320" y="4069080"/>
                </a:lnTo>
                <a:lnTo>
                  <a:pt x="5989320" y="4530090"/>
                </a:lnTo>
                <a:lnTo>
                  <a:pt x="4911090" y="4526280"/>
                </a:lnTo>
                <a:lnTo>
                  <a:pt x="4911090" y="3257550"/>
                </a:lnTo>
                <a:lnTo>
                  <a:pt x="2876550" y="3265170"/>
                </a:lnTo>
                <a:lnTo>
                  <a:pt x="2880360" y="3646170"/>
                </a:lnTo>
                <a:lnTo>
                  <a:pt x="2228850" y="3642360"/>
                </a:lnTo>
                <a:lnTo>
                  <a:pt x="2232660" y="4373880"/>
                </a:lnTo>
                <a:lnTo>
                  <a:pt x="2526030" y="4373880"/>
                </a:lnTo>
                <a:lnTo>
                  <a:pt x="2522220" y="5238750"/>
                </a:lnTo>
                <a:lnTo>
                  <a:pt x="1558290" y="5234940"/>
                </a:lnTo>
                <a:lnTo>
                  <a:pt x="1558290" y="4827270"/>
                </a:lnTo>
                <a:lnTo>
                  <a:pt x="7620" y="4842510"/>
                </a:lnTo>
                <a:lnTo>
                  <a:pt x="0" y="4152900"/>
                </a:lnTo>
                <a:lnTo>
                  <a:pt x="590550" y="4156710"/>
                </a:lnTo>
                <a:lnTo>
                  <a:pt x="575310" y="3234690"/>
                </a:lnTo>
                <a:lnTo>
                  <a:pt x="99060" y="3238500"/>
                </a:lnTo>
                <a:lnTo>
                  <a:pt x="110490" y="1447800"/>
                </a:lnTo>
                <a:lnTo>
                  <a:pt x="2613660" y="1440180"/>
                </a:lnTo>
                <a:lnTo>
                  <a:pt x="2602230" y="7620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206834"/>
            <a:ext cx="12304986" cy="16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  <a:ea typeface="Calibri" panose="020F0502020204030204" pitchFamily="34" charset="0"/>
              </a:rPr>
              <a:t>FINANCING &amp; DOCUMENT STRUCTURE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elveticaNeueLT Std Med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latin typeface="HelveticaNeueLT Std Med" pitchFamily="34" charset="0"/>
                <a:ea typeface="Times New Roman" panose="02020603050405020304" pitchFamily="18" charset="0"/>
              </a:rPr>
              <a:t>University Public-Private Partnerships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70A782C-0820-4981-A9A6-FB9C0E385569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19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2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25BC2-8D96-4F92-B94F-EF81CC3A2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0" t="37228" r="16067" b="39277"/>
          <a:stretch/>
        </p:blipFill>
        <p:spPr>
          <a:xfrm>
            <a:off x="4012163" y="1147651"/>
            <a:ext cx="3909527" cy="578499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A5B9833A-98CF-463F-A26C-1AC080472B58}"/>
              </a:ext>
            </a:extLst>
          </p:cNvPr>
          <p:cNvSpPr txBox="1">
            <a:spLocks/>
          </p:cNvSpPr>
          <p:nvPr/>
        </p:nvSpPr>
        <p:spPr>
          <a:xfrm>
            <a:off x="4179208" y="1371583"/>
            <a:ext cx="9645650" cy="4779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/>
              <a:t>Paul Davis Boney, FAIA </a:t>
            </a:r>
            <a:br>
              <a:rPr lang="en-US" sz="2400" dirty="0"/>
            </a:br>
            <a:r>
              <a:rPr lang="en-US" sz="2400" dirty="0"/>
              <a:t>LS3P</a:t>
            </a:r>
          </a:p>
          <a:p>
            <a:r>
              <a:rPr lang="en-US" sz="2400" dirty="0"/>
              <a:t>Latif </a:t>
            </a:r>
            <a:r>
              <a:rPr lang="en-US" sz="2400" dirty="0" err="1"/>
              <a:t>Kaid</a:t>
            </a:r>
            <a:br>
              <a:rPr lang="en-US" sz="2400" dirty="0"/>
            </a:br>
            <a:r>
              <a:rPr lang="en-US" sz="2400" dirty="0"/>
              <a:t>State Construction Office</a:t>
            </a:r>
          </a:p>
          <a:p>
            <a:r>
              <a:rPr lang="en-US" sz="2400" dirty="0"/>
              <a:t>Will Johnson</a:t>
            </a:r>
            <a:br>
              <a:rPr lang="en-US" sz="2400" dirty="0"/>
            </a:br>
            <a:r>
              <a:rPr lang="en-US" sz="2400" dirty="0"/>
              <a:t>First Down Strategies</a:t>
            </a:r>
          </a:p>
          <a:p>
            <a:r>
              <a:rPr lang="en-US" sz="2400" dirty="0"/>
              <a:t>Mark </a:t>
            </a:r>
            <a:r>
              <a:rPr lang="en-US" sz="2400" dirty="0" err="1"/>
              <a:t>Bondo</a:t>
            </a:r>
            <a:br>
              <a:rPr lang="en-US" sz="2400" dirty="0"/>
            </a:br>
            <a:r>
              <a:rPr lang="en-US" sz="2400" dirty="0"/>
              <a:t>OSBM</a:t>
            </a:r>
          </a:p>
          <a:p>
            <a:r>
              <a:rPr lang="en-US" sz="2400" dirty="0"/>
              <a:t>Marty Moser</a:t>
            </a:r>
            <a:br>
              <a:rPr lang="en-US" sz="2400" dirty="0"/>
            </a:br>
            <a:r>
              <a:rPr lang="en-US" sz="2400" dirty="0"/>
              <a:t>Barnhill Contracting Company</a:t>
            </a:r>
          </a:p>
          <a:p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2F1ABE-821C-4918-8053-34132E59EF3B}"/>
              </a:ext>
            </a:extLst>
          </p:cNvPr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78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1642"/>
          <a:stretch/>
        </p:blipFill>
        <p:spPr>
          <a:xfrm>
            <a:off x="1628759" y="823251"/>
            <a:ext cx="8532301" cy="4955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06834"/>
            <a:ext cx="12304986" cy="16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  <a:ea typeface="Calibri" panose="020F0502020204030204" pitchFamily="34" charset="0"/>
              </a:rPr>
              <a:t>FINANCING &amp; DOCUMENT STRUCTURE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elveticaNeueLT Std Med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latin typeface="HelveticaNeueLT Std Med" pitchFamily="34" charset="0"/>
                <a:ea typeface="Times New Roman" panose="02020603050405020304" pitchFamily="18" charset="0"/>
              </a:rPr>
              <a:t>University Public-Private Partnerships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92FC81-845B-41B6-BD25-1845D5585704}"/>
              </a:ext>
            </a:extLst>
          </p:cNvPr>
          <p:cNvSpPr/>
          <p:nvPr/>
        </p:nvSpPr>
        <p:spPr>
          <a:xfrm>
            <a:off x="1740853" y="656872"/>
            <a:ext cx="8355330" cy="5238750"/>
          </a:xfrm>
          <a:custGeom>
            <a:avLst/>
            <a:gdLst>
              <a:gd name="connsiteX0" fmla="*/ 2602230 w 8355330"/>
              <a:gd name="connsiteY0" fmla="*/ 7620 h 5238750"/>
              <a:gd name="connsiteX1" fmla="*/ 5661660 w 8355330"/>
              <a:gd name="connsiteY1" fmla="*/ 0 h 5238750"/>
              <a:gd name="connsiteX2" fmla="*/ 5657850 w 8355330"/>
              <a:gd name="connsiteY2" fmla="*/ 708660 h 5238750"/>
              <a:gd name="connsiteX3" fmla="*/ 7692390 w 8355330"/>
              <a:gd name="connsiteY3" fmla="*/ 716280 h 5238750"/>
              <a:gd name="connsiteX4" fmla="*/ 7680960 w 8355330"/>
              <a:gd name="connsiteY4" fmla="*/ 1905000 h 5238750"/>
              <a:gd name="connsiteX5" fmla="*/ 8355330 w 8355330"/>
              <a:gd name="connsiteY5" fmla="*/ 1908810 h 5238750"/>
              <a:gd name="connsiteX6" fmla="*/ 8336280 w 8355330"/>
              <a:gd name="connsiteY6" fmla="*/ 3147060 h 5238750"/>
              <a:gd name="connsiteX7" fmla="*/ 7578090 w 8355330"/>
              <a:gd name="connsiteY7" fmla="*/ 3158490 h 5238750"/>
              <a:gd name="connsiteX8" fmla="*/ 7581900 w 8355330"/>
              <a:gd name="connsiteY8" fmla="*/ 3577590 h 5238750"/>
              <a:gd name="connsiteX9" fmla="*/ 8260080 w 8355330"/>
              <a:gd name="connsiteY9" fmla="*/ 3573780 h 5238750"/>
              <a:gd name="connsiteX10" fmla="*/ 8260080 w 8355330"/>
              <a:gd name="connsiteY10" fmla="*/ 4069080 h 5238750"/>
              <a:gd name="connsiteX11" fmla="*/ 5989320 w 8355330"/>
              <a:gd name="connsiteY11" fmla="*/ 4069080 h 5238750"/>
              <a:gd name="connsiteX12" fmla="*/ 5989320 w 8355330"/>
              <a:gd name="connsiteY12" fmla="*/ 4530090 h 5238750"/>
              <a:gd name="connsiteX13" fmla="*/ 4911090 w 8355330"/>
              <a:gd name="connsiteY13" fmla="*/ 4526280 h 5238750"/>
              <a:gd name="connsiteX14" fmla="*/ 4911090 w 8355330"/>
              <a:gd name="connsiteY14" fmla="*/ 3257550 h 5238750"/>
              <a:gd name="connsiteX15" fmla="*/ 2876550 w 8355330"/>
              <a:gd name="connsiteY15" fmla="*/ 3265170 h 5238750"/>
              <a:gd name="connsiteX16" fmla="*/ 2880360 w 8355330"/>
              <a:gd name="connsiteY16" fmla="*/ 3646170 h 5238750"/>
              <a:gd name="connsiteX17" fmla="*/ 2228850 w 8355330"/>
              <a:gd name="connsiteY17" fmla="*/ 3642360 h 5238750"/>
              <a:gd name="connsiteX18" fmla="*/ 2232660 w 8355330"/>
              <a:gd name="connsiteY18" fmla="*/ 4373880 h 5238750"/>
              <a:gd name="connsiteX19" fmla="*/ 2526030 w 8355330"/>
              <a:gd name="connsiteY19" fmla="*/ 4373880 h 5238750"/>
              <a:gd name="connsiteX20" fmla="*/ 2522220 w 8355330"/>
              <a:gd name="connsiteY20" fmla="*/ 5238750 h 5238750"/>
              <a:gd name="connsiteX21" fmla="*/ 1558290 w 8355330"/>
              <a:gd name="connsiteY21" fmla="*/ 5234940 h 5238750"/>
              <a:gd name="connsiteX22" fmla="*/ 1558290 w 8355330"/>
              <a:gd name="connsiteY22" fmla="*/ 4827270 h 5238750"/>
              <a:gd name="connsiteX23" fmla="*/ 7620 w 8355330"/>
              <a:gd name="connsiteY23" fmla="*/ 4842510 h 5238750"/>
              <a:gd name="connsiteX24" fmla="*/ 0 w 8355330"/>
              <a:gd name="connsiteY24" fmla="*/ 4152900 h 5238750"/>
              <a:gd name="connsiteX25" fmla="*/ 590550 w 8355330"/>
              <a:gd name="connsiteY25" fmla="*/ 4156710 h 5238750"/>
              <a:gd name="connsiteX26" fmla="*/ 575310 w 8355330"/>
              <a:gd name="connsiteY26" fmla="*/ 3234690 h 5238750"/>
              <a:gd name="connsiteX27" fmla="*/ 99060 w 8355330"/>
              <a:gd name="connsiteY27" fmla="*/ 3238500 h 5238750"/>
              <a:gd name="connsiteX28" fmla="*/ 110490 w 8355330"/>
              <a:gd name="connsiteY28" fmla="*/ 1447800 h 5238750"/>
              <a:gd name="connsiteX29" fmla="*/ 2613660 w 8355330"/>
              <a:gd name="connsiteY29" fmla="*/ 1440180 h 5238750"/>
              <a:gd name="connsiteX30" fmla="*/ 2602230 w 8355330"/>
              <a:gd name="connsiteY30" fmla="*/ 762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55330" h="5238750">
                <a:moveTo>
                  <a:pt x="2602230" y="7620"/>
                </a:moveTo>
                <a:lnTo>
                  <a:pt x="5661660" y="0"/>
                </a:lnTo>
                <a:lnTo>
                  <a:pt x="5657850" y="708660"/>
                </a:lnTo>
                <a:lnTo>
                  <a:pt x="7692390" y="716280"/>
                </a:lnTo>
                <a:lnTo>
                  <a:pt x="7680960" y="1905000"/>
                </a:lnTo>
                <a:lnTo>
                  <a:pt x="8355330" y="1908810"/>
                </a:lnTo>
                <a:lnTo>
                  <a:pt x="8336280" y="3147060"/>
                </a:lnTo>
                <a:lnTo>
                  <a:pt x="7578090" y="3158490"/>
                </a:lnTo>
                <a:lnTo>
                  <a:pt x="7581900" y="3577590"/>
                </a:lnTo>
                <a:lnTo>
                  <a:pt x="8260080" y="3573780"/>
                </a:lnTo>
                <a:lnTo>
                  <a:pt x="8260080" y="4069080"/>
                </a:lnTo>
                <a:lnTo>
                  <a:pt x="5989320" y="4069080"/>
                </a:lnTo>
                <a:lnTo>
                  <a:pt x="5989320" y="4530090"/>
                </a:lnTo>
                <a:lnTo>
                  <a:pt x="4911090" y="4526280"/>
                </a:lnTo>
                <a:lnTo>
                  <a:pt x="4911090" y="3257550"/>
                </a:lnTo>
                <a:lnTo>
                  <a:pt x="2876550" y="3265170"/>
                </a:lnTo>
                <a:lnTo>
                  <a:pt x="2880360" y="3646170"/>
                </a:lnTo>
                <a:lnTo>
                  <a:pt x="2228850" y="3642360"/>
                </a:lnTo>
                <a:lnTo>
                  <a:pt x="2232660" y="4373880"/>
                </a:lnTo>
                <a:lnTo>
                  <a:pt x="2526030" y="4373880"/>
                </a:lnTo>
                <a:lnTo>
                  <a:pt x="2522220" y="5238750"/>
                </a:lnTo>
                <a:lnTo>
                  <a:pt x="1558290" y="5234940"/>
                </a:lnTo>
                <a:lnTo>
                  <a:pt x="1558290" y="4827270"/>
                </a:lnTo>
                <a:lnTo>
                  <a:pt x="7620" y="4842510"/>
                </a:lnTo>
                <a:lnTo>
                  <a:pt x="0" y="4152900"/>
                </a:lnTo>
                <a:lnTo>
                  <a:pt x="590550" y="4156710"/>
                </a:lnTo>
                <a:lnTo>
                  <a:pt x="575310" y="3234690"/>
                </a:lnTo>
                <a:lnTo>
                  <a:pt x="99060" y="3238500"/>
                </a:lnTo>
                <a:lnTo>
                  <a:pt x="110490" y="1447800"/>
                </a:lnTo>
                <a:lnTo>
                  <a:pt x="2613660" y="1440180"/>
                </a:lnTo>
                <a:lnTo>
                  <a:pt x="2602230" y="7620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BC65353C-3065-4DB6-8A46-3865A3A4065C}"/>
              </a:ext>
            </a:extLst>
          </p:cNvPr>
          <p:cNvSpPr/>
          <p:nvPr/>
        </p:nvSpPr>
        <p:spPr>
          <a:xfrm>
            <a:off x="3709851" y="3535184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AB844B27-97C3-44E8-A14C-1FA3B60848C7}"/>
              </a:ext>
            </a:extLst>
          </p:cNvPr>
          <p:cNvSpPr/>
          <p:nvPr/>
        </p:nvSpPr>
        <p:spPr>
          <a:xfrm>
            <a:off x="2325975" y="4392933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1B32F866-5D20-4B3E-AB17-564995C4D7DF}"/>
              </a:ext>
            </a:extLst>
          </p:cNvPr>
          <p:cNvSpPr/>
          <p:nvPr/>
        </p:nvSpPr>
        <p:spPr>
          <a:xfrm>
            <a:off x="1750121" y="4922438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38EA13D1-DC67-4536-AEE7-47E4D45275B2}"/>
              </a:ext>
            </a:extLst>
          </p:cNvPr>
          <p:cNvSpPr/>
          <p:nvPr/>
        </p:nvSpPr>
        <p:spPr>
          <a:xfrm>
            <a:off x="3332904" y="4922439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EAF4E26A-DD89-4847-A331-873F78B2B206}"/>
              </a:ext>
            </a:extLst>
          </p:cNvPr>
          <p:cNvSpPr/>
          <p:nvPr/>
        </p:nvSpPr>
        <p:spPr>
          <a:xfrm>
            <a:off x="7943004" y="2472059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5F95219A-AE7E-4589-966B-0293C0A747E1}"/>
              </a:ext>
            </a:extLst>
          </p:cNvPr>
          <p:cNvSpPr/>
          <p:nvPr/>
        </p:nvSpPr>
        <p:spPr>
          <a:xfrm>
            <a:off x="7549499" y="1859365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C6F180CC-525C-40F8-9A25-53A76EDCB59C}"/>
              </a:ext>
            </a:extLst>
          </p:cNvPr>
          <p:cNvSpPr/>
          <p:nvPr/>
        </p:nvSpPr>
        <p:spPr>
          <a:xfrm>
            <a:off x="8470962" y="3692351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0C2341CA-0E43-43C1-A730-FD816D847F9C}"/>
              </a:ext>
            </a:extLst>
          </p:cNvPr>
          <p:cNvSpPr/>
          <p:nvPr/>
        </p:nvSpPr>
        <p:spPr>
          <a:xfrm>
            <a:off x="6702033" y="3595731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5B489342-7547-4694-BB32-1BB795BD8AC7}"/>
              </a:ext>
            </a:extLst>
          </p:cNvPr>
          <p:cNvSpPr/>
          <p:nvPr/>
        </p:nvSpPr>
        <p:spPr>
          <a:xfrm>
            <a:off x="5858103" y="1809123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88592925-0420-4166-B23A-C4829D2078C9}"/>
              </a:ext>
            </a:extLst>
          </p:cNvPr>
          <p:cNvSpPr/>
          <p:nvPr/>
        </p:nvSpPr>
        <p:spPr>
          <a:xfrm>
            <a:off x="3860861" y="2184681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473C1206-FAE2-49B0-811E-8A17DEDE1B53}"/>
              </a:ext>
            </a:extLst>
          </p:cNvPr>
          <p:cNvSpPr/>
          <p:nvPr/>
        </p:nvSpPr>
        <p:spPr>
          <a:xfrm>
            <a:off x="1913135" y="3276247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9C08F1CC-8054-428C-91BC-279A0AE76B27}"/>
              </a:ext>
            </a:extLst>
          </p:cNvPr>
          <p:cNvSpPr/>
          <p:nvPr/>
        </p:nvSpPr>
        <p:spPr>
          <a:xfrm>
            <a:off x="3131518" y="2904427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3E0FCE60-ECA9-444C-9B41-99D4AC6E5CDC}"/>
              </a:ext>
            </a:extLst>
          </p:cNvPr>
          <p:cNvSpPr/>
          <p:nvPr/>
        </p:nvSpPr>
        <p:spPr>
          <a:xfrm>
            <a:off x="8115556" y="1506279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2">
            <a:extLst>
              <a:ext uri="{FF2B5EF4-FFF2-40B4-BE49-F238E27FC236}">
                <a16:creationId xmlns:a16="http://schemas.microsoft.com/office/drawing/2014/main" id="{99DB914B-8710-45A8-A058-007200EAC0AC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20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82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1642"/>
          <a:stretch/>
        </p:blipFill>
        <p:spPr>
          <a:xfrm>
            <a:off x="1628763" y="823251"/>
            <a:ext cx="8532301" cy="4955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06834"/>
            <a:ext cx="12304986" cy="16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  <a:ea typeface="Calibri" panose="020F0502020204030204" pitchFamily="34" charset="0"/>
              </a:rPr>
              <a:t>FINANCING &amp; DOCUMENT STRUCTURE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elveticaNeueLT Std Med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latin typeface="HelveticaNeueLT Std Med" pitchFamily="34" charset="0"/>
                <a:ea typeface="Times New Roman" panose="02020603050405020304" pitchFamily="18" charset="0"/>
              </a:rPr>
              <a:t>University Public-Private Partnerships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92FC81-845B-41B6-BD25-1845D5585704}"/>
              </a:ext>
            </a:extLst>
          </p:cNvPr>
          <p:cNvSpPr/>
          <p:nvPr/>
        </p:nvSpPr>
        <p:spPr>
          <a:xfrm>
            <a:off x="1740857" y="656872"/>
            <a:ext cx="8355330" cy="5238750"/>
          </a:xfrm>
          <a:custGeom>
            <a:avLst/>
            <a:gdLst>
              <a:gd name="connsiteX0" fmla="*/ 2602230 w 8355330"/>
              <a:gd name="connsiteY0" fmla="*/ 7620 h 5238750"/>
              <a:gd name="connsiteX1" fmla="*/ 5661660 w 8355330"/>
              <a:gd name="connsiteY1" fmla="*/ 0 h 5238750"/>
              <a:gd name="connsiteX2" fmla="*/ 5657850 w 8355330"/>
              <a:gd name="connsiteY2" fmla="*/ 708660 h 5238750"/>
              <a:gd name="connsiteX3" fmla="*/ 7692390 w 8355330"/>
              <a:gd name="connsiteY3" fmla="*/ 716280 h 5238750"/>
              <a:gd name="connsiteX4" fmla="*/ 7680960 w 8355330"/>
              <a:gd name="connsiteY4" fmla="*/ 1905000 h 5238750"/>
              <a:gd name="connsiteX5" fmla="*/ 8355330 w 8355330"/>
              <a:gd name="connsiteY5" fmla="*/ 1908810 h 5238750"/>
              <a:gd name="connsiteX6" fmla="*/ 8336280 w 8355330"/>
              <a:gd name="connsiteY6" fmla="*/ 3147060 h 5238750"/>
              <a:gd name="connsiteX7" fmla="*/ 7578090 w 8355330"/>
              <a:gd name="connsiteY7" fmla="*/ 3158490 h 5238750"/>
              <a:gd name="connsiteX8" fmla="*/ 7581900 w 8355330"/>
              <a:gd name="connsiteY8" fmla="*/ 3577590 h 5238750"/>
              <a:gd name="connsiteX9" fmla="*/ 8260080 w 8355330"/>
              <a:gd name="connsiteY9" fmla="*/ 3573780 h 5238750"/>
              <a:gd name="connsiteX10" fmla="*/ 8260080 w 8355330"/>
              <a:gd name="connsiteY10" fmla="*/ 4069080 h 5238750"/>
              <a:gd name="connsiteX11" fmla="*/ 5989320 w 8355330"/>
              <a:gd name="connsiteY11" fmla="*/ 4069080 h 5238750"/>
              <a:gd name="connsiteX12" fmla="*/ 5989320 w 8355330"/>
              <a:gd name="connsiteY12" fmla="*/ 4530090 h 5238750"/>
              <a:gd name="connsiteX13" fmla="*/ 4911090 w 8355330"/>
              <a:gd name="connsiteY13" fmla="*/ 4526280 h 5238750"/>
              <a:gd name="connsiteX14" fmla="*/ 4911090 w 8355330"/>
              <a:gd name="connsiteY14" fmla="*/ 3257550 h 5238750"/>
              <a:gd name="connsiteX15" fmla="*/ 2876550 w 8355330"/>
              <a:gd name="connsiteY15" fmla="*/ 3265170 h 5238750"/>
              <a:gd name="connsiteX16" fmla="*/ 2880360 w 8355330"/>
              <a:gd name="connsiteY16" fmla="*/ 3646170 h 5238750"/>
              <a:gd name="connsiteX17" fmla="*/ 2228850 w 8355330"/>
              <a:gd name="connsiteY17" fmla="*/ 3642360 h 5238750"/>
              <a:gd name="connsiteX18" fmla="*/ 2232660 w 8355330"/>
              <a:gd name="connsiteY18" fmla="*/ 4373880 h 5238750"/>
              <a:gd name="connsiteX19" fmla="*/ 2526030 w 8355330"/>
              <a:gd name="connsiteY19" fmla="*/ 4373880 h 5238750"/>
              <a:gd name="connsiteX20" fmla="*/ 2522220 w 8355330"/>
              <a:gd name="connsiteY20" fmla="*/ 5238750 h 5238750"/>
              <a:gd name="connsiteX21" fmla="*/ 1558290 w 8355330"/>
              <a:gd name="connsiteY21" fmla="*/ 5234940 h 5238750"/>
              <a:gd name="connsiteX22" fmla="*/ 1558290 w 8355330"/>
              <a:gd name="connsiteY22" fmla="*/ 4827270 h 5238750"/>
              <a:gd name="connsiteX23" fmla="*/ 7620 w 8355330"/>
              <a:gd name="connsiteY23" fmla="*/ 4842510 h 5238750"/>
              <a:gd name="connsiteX24" fmla="*/ 0 w 8355330"/>
              <a:gd name="connsiteY24" fmla="*/ 4152900 h 5238750"/>
              <a:gd name="connsiteX25" fmla="*/ 590550 w 8355330"/>
              <a:gd name="connsiteY25" fmla="*/ 4156710 h 5238750"/>
              <a:gd name="connsiteX26" fmla="*/ 575310 w 8355330"/>
              <a:gd name="connsiteY26" fmla="*/ 3234690 h 5238750"/>
              <a:gd name="connsiteX27" fmla="*/ 99060 w 8355330"/>
              <a:gd name="connsiteY27" fmla="*/ 3238500 h 5238750"/>
              <a:gd name="connsiteX28" fmla="*/ 110490 w 8355330"/>
              <a:gd name="connsiteY28" fmla="*/ 1447800 h 5238750"/>
              <a:gd name="connsiteX29" fmla="*/ 2613660 w 8355330"/>
              <a:gd name="connsiteY29" fmla="*/ 1440180 h 5238750"/>
              <a:gd name="connsiteX30" fmla="*/ 2602230 w 8355330"/>
              <a:gd name="connsiteY30" fmla="*/ 762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55330" h="5238750">
                <a:moveTo>
                  <a:pt x="2602230" y="7620"/>
                </a:moveTo>
                <a:lnTo>
                  <a:pt x="5661660" y="0"/>
                </a:lnTo>
                <a:lnTo>
                  <a:pt x="5657850" y="708660"/>
                </a:lnTo>
                <a:lnTo>
                  <a:pt x="7692390" y="716280"/>
                </a:lnTo>
                <a:lnTo>
                  <a:pt x="7680960" y="1905000"/>
                </a:lnTo>
                <a:lnTo>
                  <a:pt x="8355330" y="1908810"/>
                </a:lnTo>
                <a:lnTo>
                  <a:pt x="8336280" y="3147060"/>
                </a:lnTo>
                <a:lnTo>
                  <a:pt x="7578090" y="3158490"/>
                </a:lnTo>
                <a:lnTo>
                  <a:pt x="7581900" y="3577590"/>
                </a:lnTo>
                <a:lnTo>
                  <a:pt x="8260080" y="3573780"/>
                </a:lnTo>
                <a:lnTo>
                  <a:pt x="8260080" y="4069080"/>
                </a:lnTo>
                <a:lnTo>
                  <a:pt x="5989320" y="4069080"/>
                </a:lnTo>
                <a:lnTo>
                  <a:pt x="5989320" y="4530090"/>
                </a:lnTo>
                <a:lnTo>
                  <a:pt x="4911090" y="4526280"/>
                </a:lnTo>
                <a:lnTo>
                  <a:pt x="4911090" y="3257550"/>
                </a:lnTo>
                <a:lnTo>
                  <a:pt x="2876550" y="3265170"/>
                </a:lnTo>
                <a:lnTo>
                  <a:pt x="2880360" y="3646170"/>
                </a:lnTo>
                <a:lnTo>
                  <a:pt x="2228850" y="3642360"/>
                </a:lnTo>
                <a:lnTo>
                  <a:pt x="2232660" y="4373880"/>
                </a:lnTo>
                <a:lnTo>
                  <a:pt x="2526030" y="4373880"/>
                </a:lnTo>
                <a:lnTo>
                  <a:pt x="2522220" y="5238750"/>
                </a:lnTo>
                <a:lnTo>
                  <a:pt x="1558290" y="5234940"/>
                </a:lnTo>
                <a:lnTo>
                  <a:pt x="1558290" y="4827270"/>
                </a:lnTo>
                <a:lnTo>
                  <a:pt x="7620" y="4842510"/>
                </a:lnTo>
                <a:lnTo>
                  <a:pt x="0" y="4152900"/>
                </a:lnTo>
                <a:lnTo>
                  <a:pt x="590550" y="4156710"/>
                </a:lnTo>
                <a:lnTo>
                  <a:pt x="575310" y="3234690"/>
                </a:lnTo>
                <a:lnTo>
                  <a:pt x="99060" y="3238500"/>
                </a:lnTo>
                <a:lnTo>
                  <a:pt x="110490" y="1447800"/>
                </a:lnTo>
                <a:lnTo>
                  <a:pt x="2613660" y="1440180"/>
                </a:lnTo>
                <a:lnTo>
                  <a:pt x="2602230" y="7620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BC65353C-3065-4DB6-8A46-3865A3A4065C}"/>
              </a:ext>
            </a:extLst>
          </p:cNvPr>
          <p:cNvSpPr/>
          <p:nvPr/>
        </p:nvSpPr>
        <p:spPr>
          <a:xfrm>
            <a:off x="3877808" y="3609832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AB844B27-97C3-44E8-A14C-1FA3B60848C7}"/>
              </a:ext>
            </a:extLst>
          </p:cNvPr>
          <p:cNvSpPr/>
          <p:nvPr/>
        </p:nvSpPr>
        <p:spPr>
          <a:xfrm>
            <a:off x="2493932" y="4467581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1B32F866-5D20-4B3E-AB17-564995C4D7DF}"/>
              </a:ext>
            </a:extLst>
          </p:cNvPr>
          <p:cNvSpPr/>
          <p:nvPr/>
        </p:nvSpPr>
        <p:spPr>
          <a:xfrm>
            <a:off x="1918078" y="4997086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38EA13D1-DC67-4536-AEE7-47E4D45275B2}"/>
              </a:ext>
            </a:extLst>
          </p:cNvPr>
          <p:cNvSpPr/>
          <p:nvPr/>
        </p:nvSpPr>
        <p:spPr>
          <a:xfrm>
            <a:off x="3500861" y="4997087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EAF4E26A-DD89-4847-A331-873F78B2B206}"/>
              </a:ext>
            </a:extLst>
          </p:cNvPr>
          <p:cNvSpPr/>
          <p:nvPr/>
        </p:nvSpPr>
        <p:spPr>
          <a:xfrm>
            <a:off x="8110961" y="2546707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5F95219A-AE7E-4589-966B-0293C0A747E1}"/>
              </a:ext>
            </a:extLst>
          </p:cNvPr>
          <p:cNvSpPr/>
          <p:nvPr/>
        </p:nvSpPr>
        <p:spPr>
          <a:xfrm>
            <a:off x="7717456" y="1934013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C6F180CC-525C-40F8-9A25-53A76EDCB59C}"/>
              </a:ext>
            </a:extLst>
          </p:cNvPr>
          <p:cNvSpPr/>
          <p:nvPr/>
        </p:nvSpPr>
        <p:spPr>
          <a:xfrm>
            <a:off x="8638919" y="3766999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0C2341CA-0E43-43C1-A730-FD816D847F9C}"/>
              </a:ext>
            </a:extLst>
          </p:cNvPr>
          <p:cNvSpPr/>
          <p:nvPr/>
        </p:nvSpPr>
        <p:spPr>
          <a:xfrm>
            <a:off x="6869990" y="3670379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5B489342-7547-4694-BB32-1BB795BD8AC7}"/>
              </a:ext>
            </a:extLst>
          </p:cNvPr>
          <p:cNvSpPr/>
          <p:nvPr/>
        </p:nvSpPr>
        <p:spPr>
          <a:xfrm>
            <a:off x="6026060" y="1883771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88592925-0420-4166-B23A-C4829D2078C9}"/>
              </a:ext>
            </a:extLst>
          </p:cNvPr>
          <p:cNvSpPr/>
          <p:nvPr/>
        </p:nvSpPr>
        <p:spPr>
          <a:xfrm>
            <a:off x="4028818" y="2259329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473C1206-FAE2-49B0-811E-8A17DEDE1B53}"/>
              </a:ext>
            </a:extLst>
          </p:cNvPr>
          <p:cNvSpPr/>
          <p:nvPr/>
        </p:nvSpPr>
        <p:spPr>
          <a:xfrm>
            <a:off x="2081092" y="3350895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9C08F1CC-8054-428C-91BC-279A0AE76B27}"/>
              </a:ext>
            </a:extLst>
          </p:cNvPr>
          <p:cNvSpPr/>
          <p:nvPr/>
        </p:nvSpPr>
        <p:spPr>
          <a:xfrm>
            <a:off x="3299475" y="2979075"/>
            <a:ext cx="527957" cy="44631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3E0FCE60-ECA9-444C-9B41-99D4AC6E5CDC}"/>
              </a:ext>
            </a:extLst>
          </p:cNvPr>
          <p:cNvSpPr/>
          <p:nvPr/>
        </p:nvSpPr>
        <p:spPr>
          <a:xfrm>
            <a:off x="8283513" y="1580927"/>
            <a:ext cx="527957" cy="446315"/>
          </a:xfrm>
          <a:prstGeom prst="irregularSeal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2">
            <a:extLst>
              <a:ext uri="{FF2B5EF4-FFF2-40B4-BE49-F238E27FC236}">
                <a16:creationId xmlns:a16="http://schemas.microsoft.com/office/drawing/2014/main" id="{E2A5C2E3-4F9C-41E3-87D2-192304A252C7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21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60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portscourtdimensions.com/wp-content/uploads/2015/02/NCAA.jpg">
            <a:extLst>
              <a:ext uri="{FF2B5EF4-FFF2-40B4-BE49-F238E27FC236}">
                <a16:creationId xmlns:a16="http://schemas.microsoft.com/office/drawing/2014/main" id="{E69D7E36-DE9F-4B92-8411-23E02E0D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1200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294FBD33-4447-458E-B400-86285BD975BD}"/>
              </a:ext>
            </a:extLst>
          </p:cNvPr>
          <p:cNvSpPr txBox="1"/>
          <p:nvPr/>
        </p:nvSpPr>
        <p:spPr>
          <a:xfrm>
            <a:off x="9796754" y="63489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22</a:t>
            </a:r>
            <a:endParaRPr lang="en-US" sz="1200" b="0" i="0" u="none" strike="noStrike" kern="1200" cap="none" spc="0" baseline="0" dirty="0">
              <a:solidFill>
                <a:schemeClr val="bg1">
                  <a:lumMod val="8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07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3F4302-129E-4AB0-A431-D5020A6EFBA0}"/>
              </a:ext>
            </a:extLst>
          </p:cNvPr>
          <p:cNvSpPr txBox="1"/>
          <p:nvPr/>
        </p:nvSpPr>
        <p:spPr>
          <a:xfrm>
            <a:off x="0" y="149376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B E F O R E you P A Y to P L A Y…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#1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3000" dirty="0"/>
              <a:t>What is the </a:t>
            </a:r>
            <a:r>
              <a:rPr lang="en-US" sz="3000" b="1" u="sng" dirty="0"/>
              <a:t>TOTAL PROJECT COST</a:t>
            </a:r>
            <a:r>
              <a:rPr lang="en-US" sz="3000" dirty="0"/>
              <a:t>?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#2</a:t>
            </a:r>
          </a:p>
          <a:p>
            <a:pPr algn="ctr"/>
            <a:r>
              <a:rPr lang="en-US" sz="3000" dirty="0"/>
              <a:t>What is the </a:t>
            </a:r>
            <a:r>
              <a:rPr lang="en-US" sz="3000" b="1" u="sng" dirty="0"/>
              <a:t>ANNUAL OPERATING COST</a:t>
            </a:r>
            <a:r>
              <a:rPr lang="en-US" sz="3000" dirty="0"/>
              <a:t>?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#3</a:t>
            </a:r>
            <a:r>
              <a:rPr lang="en-US" sz="2800" dirty="0"/>
              <a:t> </a:t>
            </a:r>
          </a:p>
          <a:p>
            <a:pPr algn="ctr"/>
            <a:r>
              <a:rPr lang="en-US" sz="3000" dirty="0"/>
              <a:t>What </a:t>
            </a:r>
            <a:r>
              <a:rPr lang="en-US" sz="3000" b="1" u="sng" dirty="0"/>
              <a:t>FUNDING SOURCE </a:t>
            </a:r>
            <a:r>
              <a:rPr lang="en-US" sz="3000" dirty="0"/>
              <a:t>pays for the total project cost and annual operating cost?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#4</a:t>
            </a:r>
          </a:p>
          <a:p>
            <a:pPr algn="ctr"/>
            <a:r>
              <a:rPr lang="en-US" sz="3000" dirty="0"/>
              <a:t>Who </a:t>
            </a:r>
            <a:r>
              <a:rPr lang="en-US" sz="3000" b="1" u="sng" dirty="0"/>
              <a:t>MANAGES</a:t>
            </a:r>
            <a:r>
              <a:rPr lang="en-US" sz="3000" dirty="0"/>
              <a:t> the project for 30-40-50 years?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#5</a:t>
            </a:r>
          </a:p>
          <a:p>
            <a:pPr algn="ctr"/>
            <a:r>
              <a:rPr lang="en-US" sz="3000" dirty="0"/>
              <a:t>Who </a:t>
            </a:r>
            <a:r>
              <a:rPr lang="en-US" sz="3000" b="1" u="sng" dirty="0"/>
              <a:t>OWNS</a:t>
            </a:r>
            <a:r>
              <a:rPr lang="en-US" sz="3000" dirty="0"/>
              <a:t> the project at the end of the agreement?</a:t>
            </a:r>
          </a:p>
          <a:p>
            <a:endParaRPr lang="en-US" dirty="0"/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61E73357-1721-472F-BBFE-E87805EA994D}"/>
              </a:ext>
            </a:extLst>
          </p:cNvPr>
          <p:cNvSpPr txBox="1"/>
          <p:nvPr/>
        </p:nvSpPr>
        <p:spPr>
          <a:xfrm>
            <a:off x="9796754" y="63489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23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7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445F1C7-54F8-4467-8F74-BD637A3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811" y="1427573"/>
            <a:ext cx="882844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Bondo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Budget Analyst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Statewide Analysis / Capital / Transportation Budget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Office of State Budget and Management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2E6879D-3B11-4162-B6AC-95FE27432E6D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24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034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88A29EE-DA44-45BD-B22D-4865151D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24" y="1091045"/>
            <a:ext cx="10096034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P3’s are more of a financing mechanism and “business deal.”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Involve risk transfer (which you will pay for or benefit from)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Involve giving up or retaining control (which you will pay for or benefit from)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be more expensive than traditional finance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Needs to be analyzed completely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Needs to be evaluated with an eye toward failure (to ensure adequate transfer of risk).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CEDAF-F05C-49EB-BF3C-5750A766A366}"/>
              </a:ext>
            </a:extLst>
          </p:cNvPr>
          <p:cNvSpPr/>
          <p:nvPr/>
        </p:nvSpPr>
        <p:spPr>
          <a:xfrm>
            <a:off x="0" y="-206834"/>
            <a:ext cx="1230498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FINANCIAL ISSUES TO CONSIDER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C1D11-0BE2-4D0D-9FE3-228B76694C6F}"/>
              </a:ext>
            </a:extLst>
          </p:cNvPr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F2005CC-2294-4AD4-AB6A-A2AF3060C1B6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25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27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445F1C7-54F8-4467-8F74-BD637A3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310" y="1735348"/>
            <a:ext cx="70134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cs typeface="Times New Roman" panose="02020603050405020304" pitchFamily="18" charset="0"/>
              </a:rPr>
              <a:t>Marty Moser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cs typeface="Times New Roman" panose="02020603050405020304" pitchFamily="18" charset="0"/>
              </a:rPr>
              <a:t>Barnhill Contracting Company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1F8D4C3-C338-4C62-933F-C5351360EE28}"/>
              </a:ext>
            </a:extLst>
          </p:cNvPr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26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64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5C82A-6EDD-4103-84BE-03D9411C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1" y="167906"/>
            <a:ext cx="11807757" cy="653060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945BF68-6550-43BB-B99E-BE7ECF8862B0}"/>
              </a:ext>
            </a:extLst>
          </p:cNvPr>
          <p:cNvSpPr txBox="1">
            <a:spLocks/>
          </p:cNvSpPr>
          <p:nvPr/>
        </p:nvSpPr>
        <p:spPr>
          <a:xfrm>
            <a:off x="-381000" y="359999"/>
            <a:ext cx="4635500" cy="3526201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3600" dirty="0">
                <a:solidFill>
                  <a:schemeClr val="bg1"/>
                </a:solidFill>
              </a:rPr>
              <a:t>Case Study: </a:t>
            </a:r>
          </a:p>
          <a:p>
            <a:pPr>
              <a:lnSpc>
                <a:spcPct val="100000"/>
              </a:lnSpc>
            </a:pPr>
            <a:r>
              <a:rPr lang="en-ZA" sz="4500" dirty="0">
                <a:solidFill>
                  <a:srgbClr val="FFFFFF"/>
                </a:solidFill>
                <a:latin typeface="Rockwell" panose="02060603020205020403" pitchFamily="18" charset="0"/>
              </a:rPr>
              <a:t>Public</a:t>
            </a:r>
            <a:r>
              <a:rPr lang="en-ZA" dirty="0">
                <a:solidFill>
                  <a:schemeClr val="bg1"/>
                </a:solidFill>
              </a:rPr>
              <a:t> </a:t>
            </a:r>
            <a:r>
              <a:rPr lang="en-ZA" sz="4500" dirty="0">
                <a:solidFill>
                  <a:srgbClr val="FFFFFF"/>
                </a:solidFill>
                <a:latin typeface="Rockwell" panose="02060603020205020403" pitchFamily="18" charset="0"/>
              </a:rPr>
              <a:t>Private</a:t>
            </a:r>
            <a:br>
              <a:rPr lang="en-ZA" dirty="0">
                <a:solidFill>
                  <a:schemeClr val="bg1"/>
                </a:solidFill>
              </a:rPr>
            </a:br>
            <a:br>
              <a:rPr lang="en-ZA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City of Wilmington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Water Street Parking Deck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ZA" sz="1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49A222-9F76-4059-B099-347397B766FF}"/>
              </a:ext>
            </a:extLst>
          </p:cNvPr>
          <p:cNvSpPr/>
          <p:nvPr/>
        </p:nvSpPr>
        <p:spPr>
          <a:xfrm>
            <a:off x="229331" y="2123099"/>
            <a:ext cx="32580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500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  <a:t>Partnership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AA110-636A-46FB-98DB-FC7E852A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886200"/>
            <a:ext cx="4639458" cy="213378"/>
          </a:xfrm>
          <a:prstGeom prst="rect">
            <a:avLst/>
          </a:prstGeom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9FCE566-2E2C-43B8-A0B4-C2D42B7B0306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27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43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8D135E-A305-41CF-A310-AC1AB6776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" t="2791" r="1281" b="10388"/>
          <a:stretch/>
        </p:blipFill>
        <p:spPr>
          <a:xfrm>
            <a:off x="170121" y="191386"/>
            <a:ext cx="11865935" cy="5954233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870222FC-780C-4948-A65E-07F879E86A56}"/>
              </a:ext>
            </a:extLst>
          </p:cNvPr>
          <p:cNvSpPr txBox="1">
            <a:spLocks/>
          </p:cNvSpPr>
          <p:nvPr/>
        </p:nvSpPr>
        <p:spPr>
          <a:xfrm>
            <a:off x="-381000" y="1130300"/>
            <a:ext cx="5581650" cy="40894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txBody>
          <a:bodyPr lIns="640080" rIns="18288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400" b="1" dirty="0">
                <a:latin typeface="+mj-lt"/>
              </a:rPr>
              <a:t>Pre-Development Process: 2013 </a:t>
            </a:r>
            <a:br>
              <a:rPr lang="en-ZA" sz="2400" b="1" dirty="0">
                <a:latin typeface="+mj-lt"/>
              </a:rPr>
            </a:br>
            <a:r>
              <a:rPr lang="en-ZA" sz="1400" b="1" i="1" dirty="0">
                <a:latin typeface="+mj-lt"/>
              </a:rPr>
              <a:t>(12 month duration</a:t>
            </a:r>
            <a:r>
              <a:rPr lang="en-ZA" sz="1400" i="1" dirty="0">
                <a:latin typeface="+mj-lt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Economic Feasibility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Market Analysis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Site Analysis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Financial Feasibility Model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Public Stakeholder Engagement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Develop Solicitation &amp; Recent Developer Proposals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F8443-10D2-4EEF-88D4-3BC7882A28C1}"/>
              </a:ext>
            </a:extLst>
          </p:cNvPr>
          <p:cNvSpPr txBox="1">
            <a:spLocks/>
          </p:cNvSpPr>
          <p:nvPr/>
        </p:nvSpPr>
        <p:spPr>
          <a:xfrm>
            <a:off x="-381000" y="598556"/>
            <a:ext cx="5105399" cy="531743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ZA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D69DF-DAFD-4810-9EF7-20E3EE955541}"/>
              </a:ext>
            </a:extLst>
          </p:cNvPr>
          <p:cNvSpPr/>
          <p:nvPr/>
        </p:nvSpPr>
        <p:spPr>
          <a:xfrm>
            <a:off x="0" y="554354"/>
            <a:ext cx="4186146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cap="all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The Process</a:t>
            </a:r>
            <a:endParaRPr lang="en-US" sz="2000" cap="al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D54E5-8AD5-48CF-9D5C-41ED8D319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6" t="19111" r="9405" b="23585"/>
          <a:stretch/>
        </p:blipFill>
        <p:spPr>
          <a:xfrm>
            <a:off x="2718861" y="6286353"/>
            <a:ext cx="2329215" cy="507424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7DE15-5A0A-4DD1-AEE8-77D517191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8" y="6286353"/>
            <a:ext cx="2123316" cy="466550"/>
          </a:xfrm>
          <a:prstGeom prst="rect">
            <a:avLst/>
          </a:prstGeom>
          <a:effectLst/>
        </p:spPr>
      </p:pic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653C7E9C-D0B8-4F5F-97DB-E556A1C02973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28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278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46FA9E-DE0A-4E5C-9DC3-743DBCFB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t="2933" r="1712" b="10607"/>
          <a:stretch/>
        </p:blipFill>
        <p:spPr>
          <a:xfrm>
            <a:off x="191386" y="202019"/>
            <a:ext cx="11834038" cy="595423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117861D-1834-426F-BFD0-B90553F49E8A}"/>
              </a:ext>
            </a:extLst>
          </p:cNvPr>
          <p:cNvSpPr txBox="1">
            <a:spLocks/>
          </p:cNvSpPr>
          <p:nvPr/>
        </p:nvSpPr>
        <p:spPr>
          <a:xfrm>
            <a:off x="-381000" y="598557"/>
            <a:ext cx="6791325" cy="968306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ZA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3FA47F5-C3C4-49EA-B398-245CBA315C3F}"/>
              </a:ext>
            </a:extLst>
          </p:cNvPr>
          <p:cNvSpPr txBox="1">
            <a:spLocks/>
          </p:cNvSpPr>
          <p:nvPr/>
        </p:nvSpPr>
        <p:spPr>
          <a:xfrm>
            <a:off x="-381000" y="1566864"/>
            <a:ext cx="7124700" cy="2405062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txBody>
          <a:bodyPr lIns="640080" rIns="182880" anchor="t" anchorCtr="0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Replace Existing Aging Parking Deck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Redevelop 1.2 acre parcel as Mixed-Use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Increase Parking for Downtown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Create new public spaces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Connectivity to Water Street &amp; Waterfront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/>
              <a:t>Add Retail &amp; Residential/Hospitality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AD2612-4552-44C2-B904-026361864C38}"/>
              </a:ext>
            </a:extLst>
          </p:cNvPr>
          <p:cNvGrpSpPr/>
          <p:nvPr/>
        </p:nvGrpSpPr>
        <p:grpSpPr>
          <a:xfrm>
            <a:off x="0" y="553388"/>
            <a:ext cx="6222816" cy="1193850"/>
            <a:chOff x="0" y="497402"/>
            <a:chExt cx="6222816" cy="11938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BC9767-4B8D-4BAB-992E-1CA641709FB7}"/>
                </a:ext>
              </a:extLst>
            </p:cNvPr>
            <p:cNvSpPr/>
            <p:nvPr/>
          </p:nvSpPr>
          <p:spPr>
            <a:xfrm>
              <a:off x="62155" y="497402"/>
              <a:ext cx="6160661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  <a:ea typeface="+mj-ea"/>
                  <a:cs typeface="+mj-cs"/>
                </a:rPr>
                <a:t>Pre-Development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7E1C76-5997-46D2-B6E7-BBDF0CC2322B}"/>
                </a:ext>
              </a:extLst>
            </p:cNvPr>
            <p:cNvSpPr/>
            <p:nvPr/>
          </p:nvSpPr>
          <p:spPr>
            <a:xfrm>
              <a:off x="0" y="921811"/>
              <a:ext cx="5565178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</a:rPr>
                <a:t>considerations</a:t>
              </a:r>
              <a:endParaRPr lang="en-US" sz="2000" cap="all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36C7B38-75BF-4439-BF76-69B8D9E6FAB7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29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76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939385" y="2363140"/>
            <a:ext cx="9645650" cy="4778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Innovations Committee was established by the State Building Commission to assist the Director of the State Office of Construction with issues related to the built environment in North Carolina.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9FFF4-505F-48B0-9980-A885C579292D}"/>
              </a:ext>
            </a:extLst>
          </p:cNvPr>
          <p:cNvSpPr txBox="1"/>
          <p:nvPr/>
        </p:nvSpPr>
        <p:spPr>
          <a:xfrm>
            <a:off x="818662" y="553462"/>
            <a:ext cx="767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r>
              <a:rPr lang="en-US" sz="48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SUB COMMITTEE</a:t>
            </a:r>
            <a:r>
              <a:rPr lang="en-US" sz="40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41373-BDE0-46F4-8122-34FE3FB97BE9}"/>
              </a:ext>
            </a:extLst>
          </p:cNvPr>
          <p:cNvSpPr txBox="1"/>
          <p:nvPr/>
        </p:nvSpPr>
        <p:spPr>
          <a:xfrm>
            <a:off x="827640" y="51680"/>
            <a:ext cx="968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INNOVATIONS COMMITTEE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5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F54FF4-AAFA-4909-A493-9A2CFE3F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6" y="166244"/>
            <a:ext cx="11811453" cy="600064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5E48528-E68D-48F9-9CCA-9A94E335C99E}"/>
              </a:ext>
            </a:extLst>
          </p:cNvPr>
          <p:cNvSpPr txBox="1">
            <a:spLocks/>
          </p:cNvSpPr>
          <p:nvPr/>
        </p:nvSpPr>
        <p:spPr>
          <a:xfrm>
            <a:off x="-381000" y="598556"/>
            <a:ext cx="6464300" cy="531743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ZA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114859-7C95-4826-AF9F-94AD771455C4}"/>
              </a:ext>
            </a:extLst>
          </p:cNvPr>
          <p:cNvSpPr/>
          <p:nvPr/>
        </p:nvSpPr>
        <p:spPr>
          <a:xfrm>
            <a:off x="79356" y="554353"/>
            <a:ext cx="587378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cap="all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The solicitation</a:t>
            </a:r>
            <a:endParaRPr lang="en-US" sz="2000" cap="al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88FBA5-9834-476B-91F7-D2BE9F411058}"/>
              </a:ext>
            </a:extLst>
          </p:cNvPr>
          <p:cNvSpPr txBox="1">
            <a:spLocks/>
          </p:cNvSpPr>
          <p:nvPr/>
        </p:nvSpPr>
        <p:spPr>
          <a:xfrm>
            <a:off x="-381000" y="1130300"/>
            <a:ext cx="6794500" cy="4679949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txBody>
          <a:bodyPr lIns="640080" rIns="18288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400" b="1" dirty="0">
                <a:latin typeface="+mj-lt"/>
              </a:rPr>
              <a:t>Submissions in October 2014: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 Developer Proposals Received</a:t>
            </a:r>
            <a:endParaRPr lang="en-ZA" sz="12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prstClr val="black"/>
                </a:solidFill>
                <a:latin typeface="Rockwell"/>
              </a:rPr>
              <a:t>Submission Requirements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latin typeface="+mj-lt"/>
              </a:rPr>
              <a:t>Introduction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latin typeface="+mj-lt"/>
              </a:rPr>
              <a:t>Program &amp; Concepts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latin typeface="+mj-lt"/>
              </a:rPr>
              <a:t>Development Team &amp; Experience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latin typeface="+mj-lt"/>
              </a:rPr>
              <a:t>Financial Capacity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ZA" sz="1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prstClr val="black"/>
                </a:solidFill>
                <a:latin typeface="Rockwell"/>
              </a:rPr>
              <a:t>Interview Teams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prstClr val="black"/>
                </a:solidFill>
                <a:latin typeface="Rockwell"/>
              </a:rPr>
              <a:t>Shortlist to 3 Firms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ZA" sz="1000" dirty="0">
              <a:solidFill>
                <a:prstClr val="black"/>
              </a:solidFill>
              <a:latin typeface="Rockwel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prstClr val="black"/>
                </a:solidFill>
                <a:latin typeface="Rockwell"/>
              </a:rPr>
              <a:t>Final Selection by City Council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prstClr val="black"/>
                </a:solidFill>
                <a:latin typeface="Rockwell"/>
              </a:rPr>
              <a:t>March 2015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ZA" dirty="0">
              <a:solidFill>
                <a:prstClr val="black"/>
              </a:solidFill>
              <a:latin typeface="Rockwell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ZA" dirty="0">
              <a:latin typeface="+mj-lt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ECC9DF2-3CB6-497A-B448-F2DA1706F951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30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026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3F57F2-1F05-4811-BB0A-FE434AEF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8" y="166207"/>
            <a:ext cx="11682308" cy="595609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F83DB47-F7FC-45F3-A8B2-456E630679A2}"/>
              </a:ext>
            </a:extLst>
          </p:cNvPr>
          <p:cNvSpPr txBox="1">
            <a:spLocks/>
          </p:cNvSpPr>
          <p:nvPr/>
        </p:nvSpPr>
        <p:spPr>
          <a:xfrm>
            <a:off x="-380999" y="598556"/>
            <a:ext cx="5619750" cy="1368357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ZA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CD295C43-8DDC-485C-8896-51F36483AEAA}"/>
              </a:ext>
            </a:extLst>
          </p:cNvPr>
          <p:cNvSpPr txBox="1">
            <a:spLocks/>
          </p:cNvSpPr>
          <p:nvPr/>
        </p:nvSpPr>
        <p:spPr>
          <a:xfrm>
            <a:off x="-381001" y="1966913"/>
            <a:ext cx="7343775" cy="4071937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txBody>
          <a:bodyPr lIns="640080" rIns="18288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City owns parcel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Developer for services parking, site &amp; other C.I.P’s (manage, plan, develop, construct)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Developer Purchase Air Rights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Developer Provides Financing for Retail/Residential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Cost Allocations on Common Systems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latin typeface="+mj-lt"/>
              </a:rPr>
              <a:t>Total Development Costs: $83.5M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000" b="1" dirty="0">
                <a:latin typeface="+mj-lt"/>
              </a:rPr>
              <a:t>72% by Developer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ZA" sz="2000" b="1" dirty="0">
                <a:latin typeface="+mj-lt"/>
              </a:rPr>
              <a:t>28% by 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330A2D-9609-4DF7-B008-499A87FC7C9C}"/>
              </a:ext>
            </a:extLst>
          </p:cNvPr>
          <p:cNvGrpSpPr/>
          <p:nvPr/>
        </p:nvGrpSpPr>
        <p:grpSpPr>
          <a:xfrm>
            <a:off x="210974" y="561324"/>
            <a:ext cx="5565178" cy="1603968"/>
            <a:chOff x="4795005" y="486676"/>
            <a:chExt cx="5565178" cy="1603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7BB9C7-FAB5-4600-807B-0A52ACCE917D}"/>
                </a:ext>
              </a:extLst>
            </p:cNvPr>
            <p:cNvSpPr/>
            <p:nvPr/>
          </p:nvSpPr>
          <p:spPr>
            <a:xfrm>
              <a:off x="4795005" y="486676"/>
              <a:ext cx="3887603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  <a:ea typeface="+mj-ea"/>
                  <a:cs typeface="+mj-cs"/>
                </a:rPr>
                <a:t>Purchase &amp;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452EE7-ED2E-4D91-A3D9-9AF386551EB6}"/>
                </a:ext>
              </a:extLst>
            </p:cNvPr>
            <p:cNvSpPr/>
            <p:nvPr/>
          </p:nvSpPr>
          <p:spPr>
            <a:xfrm>
              <a:off x="4795005" y="911084"/>
              <a:ext cx="4801314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</a:rPr>
                <a:t>Development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42236D-B55B-4611-8F21-3A8E744C85CD}"/>
                </a:ext>
              </a:extLst>
            </p:cNvPr>
            <p:cNvSpPr/>
            <p:nvPr/>
          </p:nvSpPr>
          <p:spPr>
            <a:xfrm>
              <a:off x="4795005" y="1321203"/>
              <a:ext cx="5565178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</a:rPr>
                <a:t>Agreement</a:t>
              </a:r>
              <a:endParaRPr lang="en-US" sz="2000" cap="all" dirty="0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F4FBF2-F12C-4B16-95B9-E0D367F25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8" y="6318567"/>
            <a:ext cx="1590192" cy="371209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E766B-4766-4ACA-9BFF-4B68C95B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42" y="6316709"/>
            <a:ext cx="381118" cy="404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A6B8B-0FFB-47B9-8287-7B6602714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51" y="6390796"/>
            <a:ext cx="2088948" cy="30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FF3255-3D83-47F1-A63C-3F1F0120E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40" y="6316709"/>
            <a:ext cx="1583961" cy="373067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A5DB2CE6-BEF1-443E-B80E-15AACF0EDEB6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31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62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90CC69-5D2F-4B59-BF9F-9FD6A0E1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1" y="209408"/>
            <a:ext cx="11898404" cy="605003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53A831A-725A-4C5F-A49C-27415CC22E6F}"/>
              </a:ext>
            </a:extLst>
          </p:cNvPr>
          <p:cNvSpPr txBox="1">
            <a:spLocks/>
          </p:cNvSpPr>
          <p:nvPr/>
        </p:nvSpPr>
        <p:spPr>
          <a:xfrm>
            <a:off x="-380999" y="598556"/>
            <a:ext cx="5619750" cy="1368357"/>
          </a:xfrm>
          <a:prstGeom prst="rect">
            <a:avLst/>
          </a:prstGeom>
          <a:solidFill>
            <a:srgbClr val="DA291C">
              <a:alpha val="77000"/>
            </a:srgbClr>
          </a:solidFill>
          <a:ln>
            <a:noFill/>
          </a:ln>
        </p:spPr>
        <p:txBody>
          <a:bodyPr lIns="731520" rIns="18288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ZA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B05FC59D-0E44-4217-AEC8-CDE8DC315D28}"/>
              </a:ext>
            </a:extLst>
          </p:cNvPr>
          <p:cNvSpPr txBox="1">
            <a:spLocks/>
          </p:cNvSpPr>
          <p:nvPr/>
        </p:nvSpPr>
        <p:spPr>
          <a:xfrm>
            <a:off x="-381000" y="1966913"/>
            <a:ext cx="7819030" cy="292417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txBody>
          <a:bodyPr lIns="640080" rIns="18288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409</a:t>
            </a:r>
            <a:r>
              <a:rPr lang="en-US" sz="2400" b="1" dirty="0">
                <a:latin typeface="+mj-lt"/>
              </a:rPr>
              <a:t> Parking Spaces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164,745 SF </a:t>
            </a:r>
            <a:r>
              <a:rPr lang="en-US" sz="2400" b="1" dirty="0">
                <a:latin typeface="+mj-lt"/>
              </a:rPr>
              <a:t>of Parking Space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31,287 SF </a:t>
            </a:r>
            <a:r>
              <a:rPr lang="en-US" sz="2400" b="1" dirty="0">
                <a:latin typeface="+mj-lt"/>
              </a:rPr>
              <a:t>of Retail Space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79 </a:t>
            </a:r>
            <a:r>
              <a:rPr lang="en-US" sz="2400" b="1" dirty="0">
                <a:latin typeface="+mj-lt"/>
              </a:rPr>
              <a:t>Residential Units </a:t>
            </a:r>
            <a:r>
              <a:rPr lang="en-US" sz="1800" b="1" i="1" dirty="0">
                <a:latin typeface="+mj-lt"/>
              </a:rPr>
              <a:t>(For Lease)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lang="en-US" sz="2400" b="1" dirty="0">
                <a:latin typeface="+mj-lt"/>
              </a:rPr>
              <a:t> Residential Units + 4 Penthouse Units </a:t>
            </a:r>
            <a:r>
              <a:rPr lang="en-US" sz="1800" b="1" i="1" dirty="0">
                <a:latin typeface="+mj-lt"/>
              </a:rPr>
              <a:t>(For Sale)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498,616 SF </a:t>
            </a:r>
            <a:r>
              <a:rPr lang="en-US" sz="2400" b="1" dirty="0">
                <a:latin typeface="+mj-lt"/>
              </a:rPr>
              <a:t>Total Building Size including amenities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0347F8-077A-44EB-885C-F7C9FE84D356}"/>
              </a:ext>
            </a:extLst>
          </p:cNvPr>
          <p:cNvGrpSpPr/>
          <p:nvPr/>
        </p:nvGrpSpPr>
        <p:grpSpPr>
          <a:xfrm>
            <a:off x="210974" y="573356"/>
            <a:ext cx="5565178" cy="1603968"/>
            <a:chOff x="4482184" y="558868"/>
            <a:chExt cx="5565178" cy="1603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B48812-DFC5-4952-8D61-DEA571EF50F7}"/>
                </a:ext>
              </a:extLst>
            </p:cNvPr>
            <p:cNvSpPr/>
            <p:nvPr/>
          </p:nvSpPr>
          <p:spPr>
            <a:xfrm>
              <a:off x="4482184" y="558868"/>
              <a:ext cx="4812408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  <a:ea typeface="+mj-ea"/>
                  <a:cs typeface="+mj-cs"/>
                </a:rPr>
                <a:t>Final project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ED9D9C-A1BF-448E-AD57-7C19E426F774}"/>
                </a:ext>
              </a:extLst>
            </p:cNvPr>
            <p:cNvSpPr/>
            <p:nvPr/>
          </p:nvSpPr>
          <p:spPr>
            <a:xfrm>
              <a:off x="4482184" y="983276"/>
              <a:ext cx="4801314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</a:rPr>
                <a:t>Development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D88D42-9500-4014-9433-80B5FCED3694}"/>
                </a:ext>
              </a:extLst>
            </p:cNvPr>
            <p:cNvSpPr/>
            <p:nvPr/>
          </p:nvSpPr>
          <p:spPr>
            <a:xfrm>
              <a:off x="4482184" y="1393395"/>
              <a:ext cx="5565178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cap="all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ckwell" panose="02060603020205020403" pitchFamily="18" charset="0"/>
                </a:rPr>
                <a:t>scope</a:t>
              </a:r>
              <a:endParaRPr lang="en-US" sz="2000" cap="al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E77BC8C-A887-41F0-9ED5-12AB6E2B7673}"/>
              </a:ext>
            </a:extLst>
          </p:cNvPr>
          <p:cNvSpPr txBox="1"/>
          <p:nvPr/>
        </p:nvSpPr>
        <p:spPr>
          <a:xfrm>
            <a:off x="9905269" y="622661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32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17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8D5A4A-0D4B-409A-BF27-58DDC47D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8" y="175359"/>
            <a:ext cx="11967687" cy="66274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AC3A2C-F5A3-4139-AA77-8390105425E6}"/>
              </a:ext>
            </a:extLst>
          </p:cNvPr>
          <p:cNvSpPr/>
          <p:nvPr/>
        </p:nvSpPr>
        <p:spPr>
          <a:xfrm>
            <a:off x="7748106" y="4605567"/>
            <a:ext cx="4311266" cy="1338033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vert="horz" lIns="0" tIns="144000" rIns="1188720" bIns="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b="1"/>
          </a:p>
        </p:txBody>
      </p:sp>
      <p:sp>
        <p:nvSpPr>
          <p:cNvPr id="2" name="Subtitle 13">
            <a:extLst>
              <a:ext uri="{FF2B5EF4-FFF2-40B4-BE49-F238E27FC236}">
                <a16:creationId xmlns:a16="http://schemas.microsoft.com/office/drawing/2014/main" id="{36551945-0201-44FD-AEDE-23F32A70F3BA}"/>
              </a:ext>
            </a:extLst>
          </p:cNvPr>
          <p:cNvSpPr txBox="1">
            <a:spLocks/>
          </p:cNvSpPr>
          <p:nvPr/>
        </p:nvSpPr>
        <p:spPr>
          <a:xfrm>
            <a:off x="8348607" y="4720773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Marty Moser</a:t>
            </a:r>
            <a:endParaRPr lang="en-ZA" sz="1800" dirty="0"/>
          </a:p>
          <a:p>
            <a:pPr marL="0" indent="0" algn="ctr">
              <a:buNone/>
            </a:pPr>
            <a:r>
              <a:rPr lang="en-ZA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mmoser@barnhillcontracting.com</a:t>
            </a:r>
            <a:endParaRPr lang="en-ZA" sz="1400" dirty="0"/>
          </a:p>
          <a:p>
            <a:pPr marL="0" indent="0" algn="ctr">
              <a:buNone/>
            </a:pPr>
            <a:r>
              <a:rPr lang="en-ZA" sz="1400" dirty="0"/>
              <a:t>www.barnhillcontracting.com</a:t>
            </a:r>
          </a:p>
          <a:p>
            <a:pPr marL="0" indent="0" algn="ctr">
              <a:buNone/>
            </a:pPr>
            <a:endParaRPr lang="en-Z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E63C9-9496-408A-8D2E-F74071D31D3B}"/>
              </a:ext>
            </a:extLst>
          </p:cNvPr>
          <p:cNvSpPr/>
          <p:nvPr/>
        </p:nvSpPr>
        <p:spPr>
          <a:xfrm>
            <a:off x="7870324" y="3439753"/>
            <a:ext cx="4166737" cy="1122783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txBody>
          <a:bodyPr vert="horz" lIns="457200" tIns="0" rIns="822960" bIns="180000" rtlCol="0" anchor="b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b="1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3" name="Graphic 2" descr="User" title="Icon - Presenter Name">
            <a:extLst>
              <a:ext uri="{FF2B5EF4-FFF2-40B4-BE49-F238E27FC236}">
                <a16:creationId xmlns:a16="http://schemas.microsoft.com/office/drawing/2014/main" id="{D0F3834F-5FC1-4A57-945D-2A38E25739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6638" y="4781750"/>
            <a:ext cx="229606" cy="200510"/>
          </a:xfrm>
          <a:prstGeom prst="rect">
            <a:avLst/>
          </a:prstGeom>
        </p:spPr>
      </p:pic>
      <p:pic>
        <p:nvPicPr>
          <p:cNvPr id="5" name="Graphic 4" descr="Envelope" title="Icon Presenter Email">
            <a:extLst>
              <a:ext uri="{FF2B5EF4-FFF2-40B4-BE49-F238E27FC236}">
                <a16:creationId xmlns:a16="http://schemas.microsoft.com/office/drawing/2014/main" id="{9C432019-BC1B-4862-B050-5EB2D59150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638" y="5176826"/>
            <a:ext cx="229606" cy="200510"/>
          </a:xfrm>
          <a:prstGeom prst="rect">
            <a:avLst/>
          </a:prstGeom>
        </p:spPr>
      </p:pic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BA9EE78D-6F74-4E74-B804-6B84BE35EF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84005" y="5515347"/>
            <a:ext cx="256759" cy="224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8AE283-26AF-4A44-B4D6-CD4D43ECAD06}"/>
              </a:ext>
            </a:extLst>
          </p:cNvPr>
          <p:cNvSpPr/>
          <p:nvPr/>
        </p:nvSpPr>
        <p:spPr>
          <a:xfrm>
            <a:off x="8118674" y="3992212"/>
            <a:ext cx="3963008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ZA" sz="4500" b="1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1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AC3A2C-F5A3-4139-AA77-8390105425E6}"/>
              </a:ext>
            </a:extLst>
          </p:cNvPr>
          <p:cNvSpPr/>
          <p:nvPr/>
        </p:nvSpPr>
        <p:spPr>
          <a:xfrm>
            <a:off x="7748106" y="4605567"/>
            <a:ext cx="4311266" cy="1719421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vert="horz" lIns="0" tIns="144000" rIns="1188720" bIns="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b="1"/>
          </a:p>
        </p:txBody>
      </p:sp>
      <p:sp>
        <p:nvSpPr>
          <p:cNvPr id="2" name="Subtitle 13">
            <a:extLst>
              <a:ext uri="{FF2B5EF4-FFF2-40B4-BE49-F238E27FC236}">
                <a16:creationId xmlns:a16="http://schemas.microsoft.com/office/drawing/2014/main" id="{36551945-0201-44FD-AEDE-23F32A70F3BA}"/>
              </a:ext>
            </a:extLst>
          </p:cNvPr>
          <p:cNvSpPr txBox="1">
            <a:spLocks/>
          </p:cNvSpPr>
          <p:nvPr/>
        </p:nvSpPr>
        <p:spPr>
          <a:xfrm>
            <a:off x="8348607" y="4646125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Marty Moser</a:t>
            </a:r>
            <a:endParaRPr lang="en-ZA" sz="1800" dirty="0"/>
          </a:p>
          <a:p>
            <a:pPr marL="0" indent="0" algn="ctr">
              <a:buNone/>
            </a:pPr>
            <a:r>
              <a:rPr lang="en-ZA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MMoser@BarnhillContracting.com</a:t>
            </a:r>
            <a:endParaRPr lang="en-ZA" sz="1400" dirty="0"/>
          </a:p>
          <a:p>
            <a:pPr marL="0" indent="0" algn="ctr">
              <a:buNone/>
            </a:pPr>
            <a:r>
              <a:rPr lang="en-ZA" sz="1400" dirty="0"/>
              <a:t>www.BarnhillContracting.com</a:t>
            </a:r>
          </a:p>
          <a:p>
            <a:pPr marL="0" indent="0" algn="ctr">
              <a:buNone/>
            </a:pPr>
            <a:endParaRPr lang="en-Z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E63C9-9496-408A-8D2E-F74071D31D3B}"/>
              </a:ext>
            </a:extLst>
          </p:cNvPr>
          <p:cNvSpPr/>
          <p:nvPr/>
        </p:nvSpPr>
        <p:spPr>
          <a:xfrm>
            <a:off x="391351" y="533012"/>
            <a:ext cx="11373019" cy="11227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457200" tIns="0" rIns="822960" bIns="180000" rtlCol="0" anchor="b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b="1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3" name="Graphic 2" descr="User" title="Icon - Presenter Name">
            <a:extLst>
              <a:ext uri="{FF2B5EF4-FFF2-40B4-BE49-F238E27FC236}">
                <a16:creationId xmlns:a16="http://schemas.microsoft.com/office/drawing/2014/main" id="{D0F3834F-5FC1-4A57-945D-2A38E25739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6638" y="4707102"/>
            <a:ext cx="229606" cy="200510"/>
          </a:xfrm>
          <a:prstGeom prst="rect">
            <a:avLst/>
          </a:prstGeom>
        </p:spPr>
      </p:pic>
      <p:pic>
        <p:nvPicPr>
          <p:cNvPr id="5" name="Graphic 4" descr="Envelope" title="Icon Presenter Email">
            <a:extLst>
              <a:ext uri="{FF2B5EF4-FFF2-40B4-BE49-F238E27FC236}">
                <a16:creationId xmlns:a16="http://schemas.microsoft.com/office/drawing/2014/main" id="{9C432019-BC1B-4862-B050-5EB2D59150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6638" y="5102178"/>
            <a:ext cx="229606" cy="200510"/>
          </a:xfrm>
          <a:prstGeom prst="rect">
            <a:avLst/>
          </a:prstGeom>
        </p:spPr>
      </p:pic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BA9EE78D-6F74-4E74-B804-6B84BE35EF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4005" y="5440699"/>
            <a:ext cx="256759" cy="224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8AE283-26AF-4A44-B4D6-CD4D43ECAD06}"/>
              </a:ext>
            </a:extLst>
          </p:cNvPr>
          <p:cNvSpPr/>
          <p:nvPr/>
        </p:nvSpPr>
        <p:spPr>
          <a:xfrm>
            <a:off x="639700" y="1010823"/>
            <a:ext cx="8989491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A" sz="4500" b="1" dirty="0">
                <a:solidFill>
                  <a:srgbClr val="FFFFFF"/>
                </a:solidFill>
                <a:latin typeface="Rockwell" panose="02060603020205020403" pitchFamily="18" charset="0"/>
                <a:ea typeface="+mj-ea"/>
                <a:cs typeface="+mj-cs"/>
              </a:rPr>
              <a:t>QUESTIONS FOR THE PANEL?</a:t>
            </a:r>
            <a:endParaRPr lang="en-US" dirty="0"/>
          </a:p>
        </p:txBody>
      </p:sp>
      <p:sp>
        <p:nvSpPr>
          <p:cNvPr id="11" name="Subtitle 13">
            <a:extLst>
              <a:ext uri="{FF2B5EF4-FFF2-40B4-BE49-F238E27FC236}">
                <a16:creationId xmlns:a16="http://schemas.microsoft.com/office/drawing/2014/main" id="{E824E531-381B-474E-95DF-4B3EFC7DABB5}"/>
              </a:ext>
            </a:extLst>
          </p:cNvPr>
          <p:cNvSpPr txBox="1">
            <a:spLocks/>
          </p:cNvSpPr>
          <p:nvPr/>
        </p:nvSpPr>
        <p:spPr>
          <a:xfrm>
            <a:off x="4602709" y="1739384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Latif </a:t>
            </a:r>
            <a:r>
              <a:rPr lang="en-ZA" sz="2000" dirty="0" err="1"/>
              <a:t>Kaid</a:t>
            </a:r>
            <a:endParaRPr lang="en-ZA" sz="1800" dirty="0"/>
          </a:p>
          <a:p>
            <a:pPr marL="0" indent="0" algn="ctr">
              <a:buNone/>
            </a:pPr>
            <a:r>
              <a:rPr lang="en-US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Latif.kaid@doa.nc.gov</a:t>
            </a:r>
            <a:endParaRPr lang="en-ZA" sz="1400" dirty="0"/>
          </a:p>
          <a:p>
            <a:pPr marL="0" indent="0" algn="ctr">
              <a:buNone/>
            </a:pPr>
            <a:r>
              <a:rPr lang="en-ZA" sz="1400" dirty="0"/>
              <a:t>www.DOA.NC.gov</a:t>
            </a:r>
          </a:p>
          <a:p>
            <a:pPr marL="0" indent="0" algn="ctr">
              <a:buNone/>
            </a:pPr>
            <a:endParaRPr lang="en-ZA" sz="2400" dirty="0"/>
          </a:p>
        </p:txBody>
      </p:sp>
      <p:sp>
        <p:nvSpPr>
          <p:cNvPr id="13" name="Subtitle 13">
            <a:extLst>
              <a:ext uri="{FF2B5EF4-FFF2-40B4-BE49-F238E27FC236}">
                <a16:creationId xmlns:a16="http://schemas.microsoft.com/office/drawing/2014/main" id="{1FBADE93-861E-40C7-A69F-396560E62499}"/>
              </a:ext>
            </a:extLst>
          </p:cNvPr>
          <p:cNvSpPr txBox="1">
            <a:spLocks/>
          </p:cNvSpPr>
          <p:nvPr/>
        </p:nvSpPr>
        <p:spPr>
          <a:xfrm>
            <a:off x="1051094" y="1739384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Paul Boney</a:t>
            </a:r>
            <a:endParaRPr lang="en-ZA" sz="1800" dirty="0"/>
          </a:p>
          <a:p>
            <a:pPr marL="0" indent="0" algn="ctr">
              <a:buNone/>
            </a:pPr>
            <a:r>
              <a:rPr lang="en-ZA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PaulBoney@LS3P.com</a:t>
            </a:r>
            <a:endParaRPr lang="en-ZA" sz="1400" dirty="0"/>
          </a:p>
          <a:p>
            <a:pPr marL="0" indent="0" algn="ctr">
              <a:buNone/>
            </a:pPr>
            <a:r>
              <a:rPr lang="en-ZA" sz="1400" dirty="0"/>
              <a:t>www.LS3P.com</a:t>
            </a:r>
          </a:p>
          <a:p>
            <a:pPr marL="0" indent="0" algn="ctr">
              <a:buNone/>
            </a:pPr>
            <a:endParaRPr lang="en-ZA" sz="2400" dirty="0"/>
          </a:p>
        </p:txBody>
      </p:sp>
      <p:sp>
        <p:nvSpPr>
          <p:cNvPr id="15" name="Subtitle 13">
            <a:extLst>
              <a:ext uri="{FF2B5EF4-FFF2-40B4-BE49-F238E27FC236}">
                <a16:creationId xmlns:a16="http://schemas.microsoft.com/office/drawing/2014/main" id="{96896B2A-48C1-4C51-95A8-3A4AE05AC976}"/>
              </a:ext>
            </a:extLst>
          </p:cNvPr>
          <p:cNvSpPr txBox="1">
            <a:spLocks/>
          </p:cNvSpPr>
          <p:nvPr/>
        </p:nvSpPr>
        <p:spPr>
          <a:xfrm>
            <a:off x="1051094" y="4605567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Mark </a:t>
            </a:r>
            <a:r>
              <a:rPr lang="en-ZA" sz="2000" dirty="0" err="1"/>
              <a:t>Bondo</a:t>
            </a:r>
            <a:endParaRPr lang="en-ZA" sz="1800" dirty="0"/>
          </a:p>
          <a:p>
            <a:pPr marL="0" indent="0" algn="ctr">
              <a:buNone/>
            </a:pPr>
            <a:r>
              <a:rPr lang="en-ZA" sz="1400" dirty="0"/>
              <a:t>Mark.Bondo@OSBM.NC.gov</a:t>
            </a:r>
          </a:p>
          <a:p>
            <a:pPr marL="0" indent="0" algn="ctr">
              <a:buNone/>
            </a:pPr>
            <a:r>
              <a:rPr lang="en-ZA" sz="1400" dirty="0"/>
              <a:t>www.OBM.NC.gov</a:t>
            </a:r>
          </a:p>
          <a:p>
            <a:pPr marL="0" indent="0" algn="ctr">
              <a:buNone/>
            </a:pPr>
            <a:endParaRPr lang="en-ZA" sz="2400" dirty="0"/>
          </a:p>
        </p:txBody>
      </p:sp>
      <p:sp>
        <p:nvSpPr>
          <p:cNvPr id="16" name="Subtitle 13">
            <a:extLst>
              <a:ext uri="{FF2B5EF4-FFF2-40B4-BE49-F238E27FC236}">
                <a16:creationId xmlns:a16="http://schemas.microsoft.com/office/drawing/2014/main" id="{A12EE15C-0ACE-4A28-BD15-35775EC9A4FE}"/>
              </a:ext>
            </a:extLst>
          </p:cNvPr>
          <p:cNvSpPr txBox="1">
            <a:spLocks/>
          </p:cNvSpPr>
          <p:nvPr/>
        </p:nvSpPr>
        <p:spPr>
          <a:xfrm>
            <a:off x="8348607" y="1793806"/>
            <a:ext cx="4204004" cy="1149350"/>
          </a:xfrm>
          <a:prstGeom prst="rect">
            <a:avLst/>
          </a:prstGeom>
          <a:ln>
            <a:noFill/>
          </a:ln>
        </p:spPr>
        <p:txBody>
          <a:bodyPr rIns="1188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/>
              <a:t>Will Johnson</a:t>
            </a:r>
            <a:endParaRPr lang="en-ZA" sz="1800" dirty="0"/>
          </a:p>
          <a:p>
            <a:pPr marL="0" indent="0" algn="ctr">
              <a:buNone/>
            </a:pPr>
            <a:r>
              <a:rPr lang="en-ZA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Will@FirstDownStrategy.com</a:t>
            </a:r>
            <a:endParaRPr lang="en-ZA" sz="1400" dirty="0"/>
          </a:p>
          <a:p>
            <a:pPr marL="0" indent="0" algn="ctr">
              <a:buNone/>
            </a:pPr>
            <a:r>
              <a:rPr lang="en-ZA" sz="1400" dirty="0"/>
              <a:t>www.FirstDownStrategy.com</a:t>
            </a:r>
          </a:p>
          <a:p>
            <a:pPr marL="0" indent="0" algn="ctr">
              <a:buNone/>
            </a:pPr>
            <a:endParaRPr lang="en-ZA" sz="2400" dirty="0"/>
          </a:p>
        </p:txBody>
      </p:sp>
      <p:pic>
        <p:nvPicPr>
          <p:cNvPr id="19" name="Graphic 18" descr="User" title="Icon - Presenter Name">
            <a:extLst>
              <a:ext uri="{FF2B5EF4-FFF2-40B4-BE49-F238E27FC236}">
                <a16:creationId xmlns:a16="http://schemas.microsoft.com/office/drawing/2014/main" id="{E2D9E3A4-EBB3-4E14-A77F-8F5CEC405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8685" y="4705341"/>
            <a:ext cx="229606" cy="200510"/>
          </a:xfrm>
          <a:prstGeom prst="rect">
            <a:avLst/>
          </a:prstGeom>
        </p:spPr>
      </p:pic>
      <p:pic>
        <p:nvPicPr>
          <p:cNvPr id="20" name="Graphic 19" descr="Envelope" title="Icon Presenter Email">
            <a:extLst>
              <a:ext uri="{FF2B5EF4-FFF2-40B4-BE49-F238E27FC236}">
                <a16:creationId xmlns:a16="http://schemas.microsoft.com/office/drawing/2014/main" id="{91272BBA-0FC7-4D63-9285-A4C565FB82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8685" y="5100417"/>
            <a:ext cx="229606" cy="200510"/>
          </a:xfrm>
          <a:prstGeom prst="rect">
            <a:avLst/>
          </a:prstGeom>
        </p:spPr>
      </p:pic>
      <p:pic>
        <p:nvPicPr>
          <p:cNvPr id="21" name="Graphic 20" descr="Link">
            <a:extLst>
              <a:ext uri="{FF2B5EF4-FFF2-40B4-BE49-F238E27FC236}">
                <a16:creationId xmlns:a16="http://schemas.microsoft.com/office/drawing/2014/main" id="{316A6F46-705B-44B2-AEC4-CB56F45F91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6052" y="5438938"/>
            <a:ext cx="256759" cy="224222"/>
          </a:xfrm>
          <a:prstGeom prst="rect">
            <a:avLst/>
          </a:prstGeom>
        </p:spPr>
      </p:pic>
      <p:pic>
        <p:nvPicPr>
          <p:cNvPr id="22" name="Graphic 21" descr="User" title="Icon - Presenter Name">
            <a:extLst>
              <a:ext uri="{FF2B5EF4-FFF2-40B4-BE49-F238E27FC236}">
                <a16:creationId xmlns:a16="http://schemas.microsoft.com/office/drawing/2014/main" id="{8EB20831-7C80-4A52-AC6E-6827632C6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6180" y="4707613"/>
            <a:ext cx="229606" cy="200510"/>
          </a:xfrm>
          <a:prstGeom prst="rect">
            <a:avLst/>
          </a:prstGeom>
        </p:spPr>
      </p:pic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id="{414592DC-7EDB-4F31-BC06-31392C416D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6180" y="5020801"/>
            <a:ext cx="229606" cy="200510"/>
          </a:xfrm>
          <a:prstGeom prst="rect">
            <a:avLst/>
          </a:prstGeom>
        </p:spPr>
      </p:pic>
      <p:pic>
        <p:nvPicPr>
          <p:cNvPr id="24" name="Graphic 23" descr="Link">
            <a:extLst>
              <a:ext uri="{FF2B5EF4-FFF2-40B4-BE49-F238E27FC236}">
                <a16:creationId xmlns:a16="http://schemas.microsoft.com/office/drawing/2014/main" id="{45716E54-FF89-4549-ABEA-570238792C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3547" y="5359322"/>
            <a:ext cx="256759" cy="224222"/>
          </a:xfrm>
          <a:prstGeom prst="rect">
            <a:avLst/>
          </a:prstGeom>
        </p:spPr>
      </p:pic>
      <p:pic>
        <p:nvPicPr>
          <p:cNvPr id="25" name="Graphic 24" descr="User" title="Icon - Presenter Name">
            <a:extLst>
              <a:ext uri="{FF2B5EF4-FFF2-40B4-BE49-F238E27FC236}">
                <a16:creationId xmlns:a16="http://schemas.microsoft.com/office/drawing/2014/main" id="{8E3A90CC-5DD1-485A-8899-545468DAA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4605" y="1923464"/>
            <a:ext cx="229606" cy="200510"/>
          </a:xfrm>
          <a:prstGeom prst="rect">
            <a:avLst/>
          </a:prstGeom>
        </p:spPr>
      </p:pic>
      <p:pic>
        <p:nvPicPr>
          <p:cNvPr id="26" name="Graphic 25" descr="Envelope" title="Icon Presenter Email">
            <a:extLst>
              <a:ext uri="{FF2B5EF4-FFF2-40B4-BE49-F238E27FC236}">
                <a16:creationId xmlns:a16="http://schemas.microsoft.com/office/drawing/2014/main" id="{026610B4-F6A1-481B-BF40-C0DF376716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4605" y="2209356"/>
            <a:ext cx="229606" cy="200510"/>
          </a:xfrm>
          <a:prstGeom prst="rect">
            <a:avLst/>
          </a:prstGeom>
        </p:spPr>
      </p:pic>
      <p:pic>
        <p:nvPicPr>
          <p:cNvPr id="27" name="Graphic 26" descr="Link">
            <a:extLst>
              <a:ext uri="{FF2B5EF4-FFF2-40B4-BE49-F238E27FC236}">
                <a16:creationId xmlns:a16="http://schemas.microsoft.com/office/drawing/2014/main" id="{DFB7E3D7-7347-4A67-9927-87E7AAAC23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21972" y="2547877"/>
            <a:ext cx="256759" cy="224222"/>
          </a:xfrm>
          <a:prstGeom prst="rect">
            <a:avLst/>
          </a:prstGeom>
        </p:spPr>
      </p:pic>
      <p:pic>
        <p:nvPicPr>
          <p:cNvPr id="28" name="Graphic 27" descr="User" title="Icon - Presenter Name">
            <a:extLst>
              <a:ext uri="{FF2B5EF4-FFF2-40B4-BE49-F238E27FC236}">
                <a16:creationId xmlns:a16="http://schemas.microsoft.com/office/drawing/2014/main" id="{47C77E62-E770-4176-9D37-87F4595F2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0651" y="1925736"/>
            <a:ext cx="229606" cy="200510"/>
          </a:xfrm>
          <a:prstGeom prst="rect">
            <a:avLst/>
          </a:prstGeom>
        </p:spPr>
      </p:pic>
      <p:pic>
        <p:nvPicPr>
          <p:cNvPr id="29" name="Graphic 28" descr="Envelope" title="Icon Presenter Email">
            <a:extLst>
              <a:ext uri="{FF2B5EF4-FFF2-40B4-BE49-F238E27FC236}">
                <a16:creationId xmlns:a16="http://schemas.microsoft.com/office/drawing/2014/main" id="{BB1627B5-10DC-4504-AA4D-7BE0502177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0651" y="2184332"/>
            <a:ext cx="229606" cy="200510"/>
          </a:xfrm>
          <a:prstGeom prst="rect">
            <a:avLst/>
          </a:prstGeom>
        </p:spPr>
      </p:pic>
      <p:pic>
        <p:nvPicPr>
          <p:cNvPr id="30" name="Graphic 29" descr="Link">
            <a:extLst>
              <a:ext uri="{FF2B5EF4-FFF2-40B4-BE49-F238E27FC236}">
                <a16:creationId xmlns:a16="http://schemas.microsoft.com/office/drawing/2014/main" id="{EBD87697-E3F9-405A-8162-093E4803D5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8018" y="2522853"/>
            <a:ext cx="256759" cy="224222"/>
          </a:xfrm>
          <a:prstGeom prst="rect">
            <a:avLst/>
          </a:prstGeom>
        </p:spPr>
      </p:pic>
      <p:pic>
        <p:nvPicPr>
          <p:cNvPr id="31" name="Graphic 30" descr="User" title="Icon - Presenter Name">
            <a:extLst>
              <a:ext uri="{FF2B5EF4-FFF2-40B4-BE49-F238E27FC236}">
                <a16:creationId xmlns:a16="http://schemas.microsoft.com/office/drawing/2014/main" id="{6246621B-2D40-429B-82E2-7A899CC62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633" y="1939384"/>
            <a:ext cx="229606" cy="200510"/>
          </a:xfrm>
          <a:prstGeom prst="rect">
            <a:avLst/>
          </a:prstGeom>
        </p:spPr>
      </p:pic>
      <p:pic>
        <p:nvPicPr>
          <p:cNvPr id="32" name="Graphic 31" descr="Envelope" title="Icon Presenter Email">
            <a:extLst>
              <a:ext uri="{FF2B5EF4-FFF2-40B4-BE49-F238E27FC236}">
                <a16:creationId xmlns:a16="http://schemas.microsoft.com/office/drawing/2014/main" id="{01BB9EBF-4147-4346-BB15-975F7355F7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7633" y="2197980"/>
            <a:ext cx="229606" cy="200510"/>
          </a:xfrm>
          <a:prstGeom prst="rect">
            <a:avLst/>
          </a:prstGeom>
        </p:spPr>
      </p:pic>
      <p:pic>
        <p:nvPicPr>
          <p:cNvPr id="33" name="Graphic 32" descr="Link">
            <a:extLst>
              <a:ext uri="{FF2B5EF4-FFF2-40B4-BE49-F238E27FC236}">
                <a16:creationId xmlns:a16="http://schemas.microsoft.com/office/drawing/2014/main" id="{61165C3B-081F-4136-9638-F5AC414B07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5000" y="2536501"/>
            <a:ext cx="256759" cy="2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662" y="553462"/>
            <a:ext cx="767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r>
              <a:rPr lang="en-US" sz="48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SUB COMMITTEE</a:t>
            </a:r>
            <a:r>
              <a:rPr lang="en-US" sz="4000" b="1" dirty="0">
                <a:solidFill>
                  <a:schemeClr val="tx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640" y="51680"/>
            <a:ext cx="968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INNOVATIONS COMMITTEE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913" y="858727"/>
            <a:ext cx="2963966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28 MARCH 2019</a:t>
            </a:r>
          </a:p>
          <a:p>
            <a:endParaRPr lang="en-US" sz="825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452" y="2693730"/>
            <a:ext cx="2466506" cy="226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Image result for nc state construc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11" y="2049699"/>
            <a:ext cx="2146203" cy="2129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28909" y="1534956"/>
            <a:ext cx="2139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Betsy Bailey</a:t>
            </a:r>
          </a:p>
          <a:p>
            <a:r>
              <a:rPr lang="en-US" dirty="0"/>
              <a:t>Mark Cooney</a:t>
            </a:r>
          </a:p>
          <a:p>
            <a:r>
              <a:rPr lang="en-US" dirty="0"/>
              <a:t>Dave Simpson</a:t>
            </a:r>
          </a:p>
          <a:p>
            <a:r>
              <a:rPr lang="en-US" dirty="0"/>
              <a:t>Dave Crawford</a:t>
            </a:r>
          </a:p>
          <a:p>
            <a:r>
              <a:rPr lang="en-US" dirty="0" err="1"/>
              <a:t>Dorrine</a:t>
            </a:r>
            <a:r>
              <a:rPr lang="en-US" dirty="0"/>
              <a:t> </a:t>
            </a:r>
            <a:r>
              <a:rPr lang="en-US" dirty="0" err="1"/>
              <a:t>Fokes</a:t>
            </a:r>
            <a:endParaRPr lang="en-US" dirty="0"/>
          </a:p>
          <a:p>
            <a:r>
              <a:rPr lang="en-US" dirty="0"/>
              <a:t>Greg Driver</a:t>
            </a:r>
          </a:p>
          <a:p>
            <a:r>
              <a:rPr lang="en-US" dirty="0"/>
              <a:t>Joe Walker</a:t>
            </a:r>
          </a:p>
          <a:p>
            <a:r>
              <a:rPr lang="en-US" dirty="0"/>
              <a:t>Ken Pearce</a:t>
            </a:r>
          </a:p>
          <a:p>
            <a:r>
              <a:rPr lang="en-US" dirty="0"/>
              <a:t>Ken </a:t>
            </a:r>
            <a:r>
              <a:rPr lang="en-US" dirty="0" err="1"/>
              <a:t>Yelverton</a:t>
            </a:r>
            <a:endParaRPr lang="en-US" dirty="0"/>
          </a:p>
          <a:p>
            <a:r>
              <a:rPr lang="en-US" dirty="0"/>
              <a:t>Latif </a:t>
            </a:r>
            <a:r>
              <a:rPr lang="en-US" dirty="0" err="1"/>
              <a:t>Kaid</a:t>
            </a:r>
            <a:endParaRPr lang="en-US" dirty="0"/>
          </a:p>
          <a:p>
            <a:r>
              <a:rPr lang="en-US" dirty="0"/>
              <a:t>Mark Edwards</a:t>
            </a:r>
          </a:p>
          <a:p>
            <a:r>
              <a:rPr lang="en-US" dirty="0"/>
              <a:t>Katherine Lynn</a:t>
            </a:r>
          </a:p>
          <a:p>
            <a:r>
              <a:rPr lang="en-US" dirty="0"/>
              <a:t>Steve Martin</a:t>
            </a:r>
          </a:p>
          <a:p>
            <a:r>
              <a:rPr lang="en-US" dirty="0"/>
              <a:t>Marty Moser</a:t>
            </a:r>
          </a:p>
          <a:p>
            <a:r>
              <a:rPr lang="en-US" dirty="0"/>
              <a:t>John Muter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573841" y="1609020"/>
            <a:ext cx="2139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Miriam Tripp</a:t>
            </a:r>
          </a:p>
          <a:p>
            <a:r>
              <a:rPr lang="en-US" dirty="0"/>
              <a:t>Nathan </a:t>
            </a:r>
            <a:r>
              <a:rPr lang="en-US" dirty="0" err="1"/>
              <a:t>Maune</a:t>
            </a:r>
            <a:endParaRPr lang="en-US" dirty="0"/>
          </a:p>
          <a:p>
            <a:r>
              <a:rPr lang="en-US" dirty="0"/>
              <a:t>Mike O’Connor</a:t>
            </a:r>
          </a:p>
          <a:p>
            <a:r>
              <a:rPr lang="en-US" dirty="0"/>
              <a:t>Paul Sullivan</a:t>
            </a:r>
          </a:p>
          <a:p>
            <a:r>
              <a:rPr lang="en-US" dirty="0"/>
              <a:t>Phil Jones</a:t>
            </a:r>
          </a:p>
          <a:p>
            <a:r>
              <a:rPr lang="en-US" dirty="0"/>
              <a:t>Raynor Smith</a:t>
            </a:r>
          </a:p>
          <a:p>
            <a:r>
              <a:rPr lang="en-US" dirty="0"/>
              <a:t>Sarah Towles</a:t>
            </a:r>
          </a:p>
          <a:p>
            <a:r>
              <a:rPr lang="en-US" dirty="0"/>
              <a:t>Sid Stone</a:t>
            </a:r>
          </a:p>
          <a:p>
            <a:r>
              <a:rPr lang="en-US" dirty="0"/>
              <a:t>Tammie Hall</a:t>
            </a:r>
          </a:p>
          <a:p>
            <a:r>
              <a:rPr lang="en-US" dirty="0" err="1"/>
              <a:t>Valoree</a:t>
            </a:r>
            <a:r>
              <a:rPr lang="en-US" dirty="0"/>
              <a:t> </a:t>
            </a:r>
            <a:r>
              <a:rPr lang="en-US" dirty="0" err="1"/>
              <a:t>Eikinas</a:t>
            </a:r>
            <a:endParaRPr lang="en-US" dirty="0"/>
          </a:p>
          <a:p>
            <a:r>
              <a:rPr lang="en-US" dirty="0"/>
              <a:t>Victor Stephenson</a:t>
            </a:r>
          </a:p>
          <a:p>
            <a:r>
              <a:rPr lang="en-US" dirty="0"/>
              <a:t>Will Johnson</a:t>
            </a:r>
          </a:p>
          <a:p>
            <a:r>
              <a:rPr lang="en-US" dirty="0"/>
              <a:t>William E. </a:t>
            </a:r>
            <a:r>
              <a:rPr lang="en-US" dirty="0" err="1"/>
              <a:t>Bagnell</a:t>
            </a:r>
            <a:endParaRPr lang="en-US" dirty="0"/>
          </a:p>
          <a:p>
            <a:r>
              <a:rPr lang="en-US" dirty="0"/>
              <a:t>Zack </a:t>
            </a:r>
            <a:r>
              <a:rPr lang="en-US" dirty="0" err="1"/>
              <a:t>Abegunrin</a:t>
            </a:r>
            <a:endParaRPr lang="en-US" dirty="0"/>
          </a:p>
          <a:p>
            <a:r>
              <a:rPr lang="en-US" dirty="0"/>
              <a:t>Mark </a:t>
            </a:r>
            <a:r>
              <a:rPr lang="en-US" dirty="0" err="1"/>
              <a:t>Bondo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0661" y="1527663"/>
            <a:ext cx="487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Paul Boney - Chairman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2350" y="4406557"/>
            <a:ext cx="487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Latif </a:t>
            </a:r>
            <a:r>
              <a:rPr lang="en-US" sz="2000" dirty="0" err="1"/>
              <a:t>Kaid</a:t>
            </a:r>
            <a:r>
              <a:rPr lang="en-US" sz="2000" dirty="0"/>
              <a:t> – Director of State Construction</a:t>
            </a:r>
          </a:p>
          <a:p>
            <a:pPr algn="ctr"/>
            <a:r>
              <a:rPr lang="en-US" sz="2000" dirty="0"/>
              <a:t>Mark Edwards – Deputy Secretary DOA</a:t>
            </a:r>
          </a:p>
        </p:txBody>
      </p:sp>
      <p:sp>
        <p:nvSpPr>
          <p:cNvPr id="17" name="Slide Number Placeholder 22">
            <a:extLst>
              <a:ext uri="{FF2B5EF4-FFF2-40B4-BE49-F238E27FC236}">
                <a16:creationId xmlns:a16="http://schemas.microsoft.com/office/drawing/2014/main" id="{F1C2F3FF-37D7-4AD9-877E-F9A5BE6BD67A}"/>
              </a:ext>
            </a:extLst>
          </p:cNvPr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</a:rPr>
              <a:t>ARTICLE 8</a:t>
            </a:r>
          </a:p>
          <a:p>
            <a:r>
              <a:rPr lang="en-US" sz="1400" dirty="0">
                <a:solidFill>
                  <a:srgbClr val="00B0F0"/>
                </a:solidFill>
                <a:latin typeface="HelveticaNeueLT Std Med" pitchFamily="34" charset="0"/>
              </a:rPr>
              <a:t>Public Contracts </a:t>
            </a:r>
          </a:p>
          <a:p>
            <a:endParaRPr lang="en-US" sz="1400" dirty="0">
              <a:solidFill>
                <a:srgbClr val="00B0F0"/>
              </a:solidFill>
              <a:latin typeface="HelveticaNeueLT Std Med" pitchFamily="34" charset="0"/>
            </a:endParaRPr>
          </a:p>
          <a:p>
            <a:r>
              <a:rPr lang="en-US" b="1" dirty="0"/>
              <a:t>	       </a:t>
            </a:r>
            <a:r>
              <a:rPr lang="en-US" sz="2000" b="1" dirty="0"/>
              <a:t>G.S. 143-128. Requirements for certain building contracts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258888"/>
            <a:ext cx="9645650" cy="47799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 (a1) Construction methods. – The State, a county, municipality, or other public body shall award contracts to erect, construct, alter, or repair buildings pursuant to any of the following methods: </a:t>
            </a:r>
          </a:p>
          <a:p>
            <a:r>
              <a:rPr lang="en-US" dirty="0"/>
              <a:t>(1) Separate-prime bidding. </a:t>
            </a:r>
          </a:p>
          <a:p>
            <a:r>
              <a:rPr lang="en-US" dirty="0"/>
              <a:t>(2) Single-prime bidding. </a:t>
            </a:r>
          </a:p>
          <a:p>
            <a:r>
              <a:rPr lang="en-US" dirty="0"/>
              <a:t>(3) Dual bidding pursuant to subsection (d1) of this section. </a:t>
            </a:r>
          </a:p>
          <a:p>
            <a:r>
              <a:rPr lang="en-US" dirty="0"/>
              <a:t>(4) Construction management at risk contracts pursuant to G.S. 143-128.1. </a:t>
            </a:r>
          </a:p>
          <a:p>
            <a:r>
              <a:rPr lang="en-US" dirty="0"/>
              <a:t>(5) Alternative contracting methods authorized pursuant to G.S. 143-135.26(9). </a:t>
            </a:r>
          </a:p>
          <a:p>
            <a:r>
              <a:rPr lang="en-US" dirty="0"/>
              <a:t>(6) Design-build contracts pursuant to G.S. 143-128.1A. </a:t>
            </a:r>
          </a:p>
          <a:p>
            <a:r>
              <a:rPr lang="en-US" dirty="0"/>
              <a:t>(7) Design-build bridging contracts pursuant to G.S. 143-128.1B. </a:t>
            </a:r>
          </a:p>
          <a:p>
            <a:r>
              <a:rPr lang="en-US" dirty="0"/>
              <a:t>(8) Public-private partnership construction contracts pursuant to G.S. 143-128.1C. </a:t>
            </a:r>
          </a:p>
          <a:p>
            <a:endParaRPr lang="en-US" dirty="0"/>
          </a:p>
        </p:txBody>
      </p:sp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82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HelveticaNeueLT Std Med" pitchFamily="34" charset="0"/>
                <a:ea typeface="Times New Roman" panose="02020603050405020304" pitchFamily="18" charset="0"/>
              </a:rPr>
              <a:t>BY DEFINITION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797050"/>
            <a:ext cx="9456738" cy="4779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P3 is a financial delivery method utilizing one of the approved construction delivery methods:</a:t>
            </a:r>
          </a:p>
          <a:p>
            <a:pPr lvl="1"/>
            <a:r>
              <a:rPr lang="en-US" dirty="0"/>
              <a:t>Single Prime</a:t>
            </a:r>
          </a:p>
          <a:p>
            <a:pPr lvl="1"/>
            <a:r>
              <a:rPr lang="en-US" dirty="0" err="1"/>
              <a:t>Multiprime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Design-Build</a:t>
            </a:r>
          </a:p>
          <a:p>
            <a:pPr lvl="1"/>
            <a:r>
              <a:rPr lang="en-US" dirty="0"/>
              <a:t>Design-Build Bridging</a:t>
            </a:r>
          </a:p>
          <a:p>
            <a:pPr lvl="1"/>
            <a:r>
              <a:rPr lang="en-US" dirty="0" err="1"/>
              <a:t>CM@Risk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 | P3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2"/>
          <p:cNvSpPr txBox="1"/>
          <p:nvPr/>
        </p:nvSpPr>
        <p:spPr>
          <a:xfrm>
            <a:off x="9903372" y="6284696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17805" r="20398" b="21167"/>
          <a:stretch/>
        </p:blipFill>
        <p:spPr>
          <a:xfrm>
            <a:off x="6283360" y="2497539"/>
            <a:ext cx="3569560" cy="2953234"/>
          </a:xfrm>
          <a:prstGeom prst="rect">
            <a:avLst/>
          </a:prstGeom>
        </p:spPr>
      </p:pic>
      <p:sp>
        <p:nvSpPr>
          <p:cNvPr id="9" name="Slide Number Placeholder 22"/>
          <p:cNvSpPr txBox="1"/>
          <p:nvPr/>
        </p:nvSpPr>
        <p:spPr>
          <a:xfrm>
            <a:off x="10050083" y="552785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12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GOAL OF THIS STUDY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969963"/>
            <a:ext cx="9645650" cy="4779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n-US" b="1" dirty="0"/>
              <a:t>Educate</a:t>
            </a:r>
            <a:r>
              <a:rPr lang="en-US" dirty="0"/>
              <a:t> Potential End Users </a:t>
            </a:r>
          </a:p>
          <a:p>
            <a:r>
              <a:rPr lang="en-US" dirty="0"/>
              <a:t>Provide a </a:t>
            </a:r>
            <a:r>
              <a:rPr lang="en-US" b="1" dirty="0"/>
              <a:t>Framework</a:t>
            </a:r>
            <a:r>
              <a:rPr lang="en-US" dirty="0"/>
              <a:t> and the </a:t>
            </a:r>
            <a:r>
              <a:rPr lang="en-US" b="1" dirty="0"/>
              <a:t>Facts</a:t>
            </a:r>
            <a:r>
              <a:rPr lang="en-US" dirty="0"/>
              <a:t> on P3 Projects</a:t>
            </a:r>
          </a:p>
          <a:p>
            <a:r>
              <a:rPr lang="en-US" dirty="0"/>
              <a:t>Provide </a:t>
            </a:r>
            <a:r>
              <a:rPr lang="en-US" b="1" dirty="0"/>
              <a:t>Documents</a:t>
            </a:r>
            <a:r>
              <a:rPr lang="en-US" dirty="0"/>
              <a:t> That the State Can Use for P3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8723"/>
          <a:stretch/>
        </p:blipFill>
        <p:spPr bwMode="auto">
          <a:xfrm>
            <a:off x="2764221" y="2537922"/>
            <a:ext cx="5988816" cy="33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7" t="61223" r="54427" b="27825"/>
          <a:stretch/>
        </p:blipFill>
        <p:spPr bwMode="auto">
          <a:xfrm>
            <a:off x="6845969" y="4992609"/>
            <a:ext cx="745958" cy="4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7" t="61223" r="57775" b="29897"/>
          <a:stretch/>
        </p:blipFill>
        <p:spPr bwMode="auto">
          <a:xfrm>
            <a:off x="6336632" y="4992609"/>
            <a:ext cx="545431" cy="3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5" t="72176" r="29031" b="23976"/>
          <a:stretch/>
        </p:blipFill>
        <p:spPr bwMode="auto">
          <a:xfrm>
            <a:off x="6160168" y="5341523"/>
            <a:ext cx="854244" cy="1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2" t="60927" r="40483" b="8117"/>
          <a:stretch/>
        </p:blipFill>
        <p:spPr bwMode="auto">
          <a:xfrm>
            <a:off x="6884342" y="4629406"/>
            <a:ext cx="1540043" cy="12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goal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60592" r="57475" b="9351"/>
          <a:stretch/>
        </p:blipFill>
        <p:spPr bwMode="auto">
          <a:xfrm>
            <a:off x="8202304" y="4665856"/>
            <a:ext cx="545911" cy="12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2"/>
          <p:cNvSpPr txBox="1"/>
          <p:nvPr/>
        </p:nvSpPr>
        <p:spPr>
          <a:xfrm>
            <a:off x="10032196" y="546233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7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2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SCHEDULE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4294967295"/>
          </p:nvPr>
        </p:nvSpPr>
        <p:spPr>
          <a:xfrm>
            <a:off x="0" y="1106488"/>
            <a:ext cx="9456738" cy="4779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Task 1 </a:t>
            </a:r>
            <a:r>
              <a:rPr lang="en-US" sz="2200" dirty="0"/>
              <a:t>(August – October)</a:t>
            </a:r>
          </a:p>
          <a:p>
            <a:pPr lvl="1"/>
            <a:r>
              <a:rPr lang="en-US" dirty="0"/>
              <a:t>Define P3</a:t>
            </a:r>
          </a:p>
          <a:p>
            <a:pPr lvl="1"/>
            <a:r>
              <a:rPr lang="en-US" dirty="0"/>
              <a:t>Identify Type of P3</a:t>
            </a:r>
          </a:p>
          <a:p>
            <a:pPr lvl="1"/>
            <a:r>
              <a:rPr lang="en-US" dirty="0"/>
              <a:t>Define Legislative Authority</a:t>
            </a:r>
            <a:br>
              <a:rPr lang="en-US" dirty="0"/>
            </a:br>
            <a:r>
              <a:rPr lang="en-US" dirty="0"/>
              <a:t>Under Which Public Entities</a:t>
            </a:r>
            <a:br>
              <a:rPr lang="en-US" dirty="0"/>
            </a:br>
            <a:r>
              <a:rPr lang="en-US" dirty="0"/>
              <a:t>Can Enter Into a Contract</a:t>
            </a:r>
          </a:p>
          <a:p>
            <a:pPr lvl="1"/>
            <a:r>
              <a:rPr lang="en-US" dirty="0"/>
              <a:t>Define Types of Financing</a:t>
            </a:r>
          </a:p>
          <a:p>
            <a:r>
              <a:rPr lang="en-US" dirty="0"/>
              <a:t>Task 2 </a:t>
            </a:r>
            <a:r>
              <a:rPr lang="en-US" sz="2200" dirty="0"/>
              <a:t>(November – December)</a:t>
            </a:r>
          </a:p>
          <a:p>
            <a:pPr lvl="1"/>
            <a:r>
              <a:rPr lang="en-US" dirty="0"/>
              <a:t>Develop a Generic RFP</a:t>
            </a:r>
            <a:br>
              <a:rPr lang="en-US" dirty="0"/>
            </a:br>
            <a:r>
              <a:rPr lang="en-US" i="1" dirty="0"/>
              <a:t>(QBS Selection w/ Brook Act)</a:t>
            </a:r>
          </a:p>
          <a:p>
            <a:r>
              <a:rPr lang="en-US" dirty="0"/>
              <a:t>Task 3 </a:t>
            </a:r>
          </a:p>
          <a:p>
            <a:pPr lvl="1"/>
            <a:r>
              <a:rPr lang="en-US" dirty="0"/>
              <a:t>Develop Updates to the </a:t>
            </a:r>
            <a:br>
              <a:rPr lang="en-US" dirty="0"/>
            </a:br>
            <a:r>
              <a:rPr lang="en-US" dirty="0"/>
              <a:t>Current P3 Statue by Legislature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 – Tasks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2"/>
          <p:cNvSpPr txBox="1"/>
          <p:nvPr/>
        </p:nvSpPr>
        <p:spPr>
          <a:xfrm>
            <a:off x="9903372" y="6284696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7897" b="11730"/>
          <a:stretch/>
        </p:blipFill>
        <p:spPr>
          <a:xfrm>
            <a:off x="4873038" y="824834"/>
            <a:ext cx="6352174" cy="4503761"/>
          </a:xfrm>
          <a:prstGeom prst="rect">
            <a:avLst/>
          </a:prstGeom>
        </p:spPr>
      </p:pic>
      <p:sp>
        <p:nvSpPr>
          <p:cNvPr id="10" name="Slide Number Placeholder 22"/>
          <p:cNvSpPr txBox="1"/>
          <p:nvPr/>
        </p:nvSpPr>
        <p:spPr>
          <a:xfrm>
            <a:off x="10047811" y="5525586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</a:t>
            </a:r>
            <a:endParaRPr lang="en-US" sz="1200" b="0" i="0" u="none" strike="noStrike" kern="1200" cap="none" spc="0" baseline="0" dirty="0">
              <a:solidFill>
                <a:schemeClr val="bg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B1B28-29E8-4F22-BDC3-87E23B1750D8}"/>
              </a:ext>
            </a:extLst>
          </p:cNvPr>
          <p:cNvSpPr/>
          <p:nvPr/>
        </p:nvSpPr>
        <p:spPr>
          <a:xfrm>
            <a:off x="8938924" y="2869699"/>
            <a:ext cx="514350" cy="316492"/>
          </a:xfrm>
          <a:prstGeom prst="rect">
            <a:avLst/>
          </a:prstGeom>
          <a:solidFill>
            <a:srgbClr val="5F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98005-3896-4C3F-8F96-80A05047FEE8}"/>
              </a:ext>
            </a:extLst>
          </p:cNvPr>
          <p:cNvSpPr txBox="1"/>
          <p:nvPr/>
        </p:nvSpPr>
        <p:spPr>
          <a:xfrm>
            <a:off x="9081799" y="2869699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1E8DF"/>
                </a:solidFill>
              </a:rPr>
              <a:t>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19D1-71DD-42F5-BACB-2D2E298E0D97}"/>
              </a:ext>
            </a:extLst>
          </p:cNvPr>
          <p:cNvSpPr/>
          <p:nvPr/>
        </p:nvSpPr>
        <p:spPr bwMode="auto">
          <a:xfrm>
            <a:off x="10176010" y="189711"/>
            <a:ext cx="1871814" cy="167256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5E345-0B30-4FC8-9236-20B2891AA0F1}"/>
              </a:ext>
            </a:extLst>
          </p:cNvPr>
          <p:cNvSpPr txBox="1"/>
          <p:nvPr/>
        </p:nvSpPr>
        <p:spPr>
          <a:xfrm>
            <a:off x="10317850" y="189711"/>
            <a:ext cx="767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endParaRPr lang="en-US" sz="16600" b="1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44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6834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RFQ DRAFT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715"/>
            <a:ext cx="1230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B0F0"/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Public-Private Partnerships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HelveticaNeueLT Std Med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/>
              <a:latin typeface="HelveticaNeueLT Std Med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73839-DC17-46E5-8C27-04855599CDAC}"/>
              </a:ext>
            </a:extLst>
          </p:cNvPr>
          <p:cNvSpPr/>
          <p:nvPr/>
        </p:nvSpPr>
        <p:spPr bwMode="auto">
          <a:xfrm>
            <a:off x="10176010" y="189711"/>
            <a:ext cx="1871814" cy="1672569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ACC1C5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7850" y="189711"/>
            <a:ext cx="767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P3</a:t>
            </a:r>
            <a:endParaRPr lang="en-US" sz="16600" b="1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" name="Picture 19" descr="Image result for nc state constructi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72700"/>
            <a:ext cx="816548" cy="81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22"/>
          <p:cNvSpPr txBox="1"/>
          <p:nvPr/>
        </p:nvSpPr>
        <p:spPr>
          <a:xfrm>
            <a:off x="10020964" y="5451109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chemeClr val="bg1">
                    <a:lumMod val="75000"/>
                  </a:schemeClr>
                </a:solidFill>
                <a:uFillTx/>
                <a:latin typeface="Calibri"/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CD1C7-E938-4A01-9CCE-2E93DA245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7298" r="11761" b="29113"/>
          <a:stretch/>
        </p:blipFill>
        <p:spPr>
          <a:xfrm>
            <a:off x="3493972" y="38200"/>
            <a:ext cx="5457524" cy="58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1564</Words>
  <Application>Microsoft Office PowerPoint</Application>
  <PresentationFormat>Widescreen</PresentationFormat>
  <Paragraphs>306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Aharoni</vt:lpstr>
      <vt:lpstr>Arial</vt:lpstr>
      <vt:lpstr>Arial Black</vt:lpstr>
      <vt:lpstr>Calibri</vt:lpstr>
      <vt:lpstr>Calibri Light</vt:lpstr>
      <vt:lpstr>Century Gothic</vt:lpstr>
      <vt:lpstr>HelveticaNeueLT Std Extended</vt:lpstr>
      <vt:lpstr>HelveticaNeueLT Std Lt</vt:lpstr>
      <vt:lpstr>HelveticaNeueLT Std Med</vt:lpstr>
      <vt:lpstr>Rockwell</vt:lpstr>
      <vt:lpstr>Times New Roman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Ratliff</dc:creator>
  <cp:lastModifiedBy>Tyra Keene</cp:lastModifiedBy>
  <cp:revision>222</cp:revision>
  <cp:lastPrinted>2019-03-26T16:25:15Z</cp:lastPrinted>
  <dcterms:created xsi:type="dcterms:W3CDTF">2018-02-07T13:42:36Z</dcterms:created>
  <dcterms:modified xsi:type="dcterms:W3CDTF">2019-03-26T16:42:16Z</dcterms:modified>
</cp:coreProperties>
</file>