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8" r:id="rId2"/>
    <p:sldMasterId id="2147483701" r:id="rId3"/>
    <p:sldMasterId id="2147483713" r:id="rId4"/>
  </p:sldMasterIdLst>
  <p:notesMasterIdLst>
    <p:notesMasterId r:id="rId29"/>
  </p:notesMasterIdLst>
  <p:handoutMasterIdLst>
    <p:handoutMasterId r:id="rId30"/>
  </p:handoutMasterIdLst>
  <p:sldIdLst>
    <p:sldId id="257" r:id="rId5"/>
    <p:sldId id="259" r:id="rId6"/>
    <p:sldId id="260" r:id="rId7"/>
    <p:sldId id="263" r:id="rId8"/>
    <p:sldId id="264" r:id="rId9"/>
    <p:sldId id="265" r:id="rId10"/>
    <p:sldId id="267" r:id="rId11"/>
    <p:sldId id="268" r:id="rId12"/>
    <p:sldId id="284" r:id="rId13"/>
    <p:sldId id="285" r:id="rId14"/>
    <p:sldId id="286" r:id="rId15"/>
    <p:sldId id="271" r:id="rId16"/>
    <p:sldId id="272" r:id="rId17"/>
    <p:sldId id="273" r:id="rId18"/>
    <p:sldId id="276" r:id="rId19"/>
    <p:sldId id="274" r:id="rId20"/>
    <p:sldId id="282" r:id="rId21"/>
    <p:sldId id="275" r:id="rId22"/>
    <p:sldId id="277" r:id="rId23"/>
    <p:sldId id="278" r:id="rId24"/>
    <p:sldId id="283" r:id="rId25"/>
    <p:sldId id="287" r:id="rId26"/>
    <p:sldId id="280" r:id="rId27"/>
    <p:sldId id="279" r:id="rId28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EBEE"/>
    <a:srgbClr val="F7F7F7"/>
    <a:srgbClr val="E1E9EB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61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C9-4930-A013-2F4CB6CC59A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6C9-4930-A013-2F4CB6CC59A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6C9-4930-A013-2F4CB6CC59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47913888"/>
        <c:axId val="247914272"/>
        <c:axId val="123917592"/>
      </c:bar3DChart>
      <c:catAx>
        <c:axId val="2479138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47914272"/>
        <c:crosses val="autoZero"/>
        <c:auto val="1"/>
        <c:lblAlgn val="ctr"/>
        <c:lblOffset val="100"/>
        <c:noMultiLvlLbl val="0"/>
      </c:catAx>
      <c:valAx>
        <c:axId val="2479142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47913888"/>
        <c:crosses val="autoZero"/>
        <c:crossBetween val="between"/>
      </c:valAx>
      <c:serAx>
        <c:axId val="123917592"/>
        <c:scaling>
          <c:orientation val="minMax"/>
        </c:scaling>
        <c:delete val="0"/>
        <c:axPos val="b"/>
        <c:majorTickMark val="out"/>
        <c:minorTickMark val="none"/>
        <c:tickLblPos val="nextTo"/>
        <c:crossAx val="247914272"/>
        <c:crosses val="autoZero"/>
      </c:ser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C123CF-8724-4AD1-9787-BF3BBD2A3DBC}" type="doc">
      <dgm:prSet loTypeId="urn:microsoft.com/office/officeart/2005/8/layout/process2" loCatId="process" qsTypeId="urn:microsoft.com/office/officeart/2005/8/quickstyle/simple3" qsCatId="simple" csTypeId="urn:microsoft.com/office/officeart/2005/8/colors/colorful1" csCatId="colorful" phldr="1"/>
      <dgm:spPr/>
    </dgm:pt>
    <dgm:pt modelId="{102A1024-986E-412C-81D8-B270255DF57A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>
          <a:noFill/>
        </a:ln>
      </dgm:spPr>
      <dgm:t>
        <a:bodyPr/>
        <a:lstStyle/>
        <a:p>
          <a:r>
            <a:rPr lang="en-US" sz="2000" dirty="0">
              <a:latin typeface="Calibri" panose="020F0502020204030204" pitchFamily="34" charset="0"/>
              <a:cs typeface="Calibri" panose="020F0502020204030204" pitchFamily="34" charset="0"/>
            </a:rPr>
            <a:t>Federal agency</a:t>
          </a:r>
        </a:p>
      </dgm:t>
    </dgm:pt>
    <dgm:pt modelId="{02E3FF07-A4F6-4514-8BF9-244B56A57E47}" type="parTrans" cxnId="{CB7D4323-7CE6-42E0-B867-1DC7BE00A674}">
      <dgm:prSet/>
      <dgm:spPr/>
      <dgm:t>
        <a:bodyPr/>
        <a:lstStyle/>
        <a:p>
          <a:endParaRPr lang="en-US"/>
        </a:p>
      </dgm:t>
    </dgm:pt>
    <dgm:pt modelId="{40B86779-A78B-4687-8FC6-CAC410B00FBF}" type="sibTrans" cxnId="{CB7D4323-7CE6-42E0-B867-1DC7BE00A674}">
      <dgm:prSet/>
      <dgm:spPr/>
      <dgm:t>
        <a:bodyPr/>
        <a:lstStyle/>
        <a:p>
          <a:endParaRPr lang="en-US"/>
        </a:p>
      </dgm:t>
    </dgm:pt>
    <dgm:pt modelId="{0ED6B8BB-AF94-458A-ADCD-1BDDF53FE8D7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ln>
          <a:noFill/>
        </a:ln>
      </dgm:spPr>
      <dgm:t>
        <a:bodyPr/>
        <a:lstStyle/>
        <a:p>
          <a:pPr>
            <a:spcAft>
              <a:spcPts val="0"/>
            </a:spcAft>
          </a:pPr>
          <a:r>
            <a:rPr lang="en-US" sz="2000" dirty="0">
              <a:latin typeface="Calibri" panose="020F0502020204030204" pitchFamily="34" charset="0"/>
              <a:cs typeface="Calibri" panose="020F0502020204030204" pitchFamily="34" charset="0"/>
            </a:rPr>
            <a:t>State</a:t>
          </a:r>
        </a:p>
        <a:p>
          <a:pPr>
            <a:spcAft>
              <a:spcPct val="35000"/>
            </a:spcAft>
          </a:pPr>
          <a:r>
            <a:rPr lang="en-US" sz="2000" dirty="0">
              <a:latin typeface="Calibri" panose="020F0502020204030204" pitchFamily="34" charset="0"/>
              <a:cs typeface="Calibri" panose="020F0502020204030204" pitchFamily="34" charset="0"/>
            </a:rPr>
            <a:t>agency</a:t>
          </a:r>
        </a:p>
      </dgm:t>
    </dgm:pt>
    <dgm:pt modelId="{FDC28497-03D8-4758-A6F3-E1A440581772}" type="parTrans" cxnId="{5C6E1CE8-C50C-4CC5-8A97-4C22DCDBE446}">
      <dgm:prSet/>
      <dgm:spPr/>
      <dgm:t>
        <a:bodyPr/>
        <a:lstStyle/>
        <a:p>
          <a:endParaRPr lang="en-US"/>
        </a:p>
      </dgm:t>
    </dgm:pt>
    <dgm:pt modelId="{03651559-EA46-4C56-9E32-E1E326BF6111}" type="sibTrans" cxnId="{5C6E1CE8-C50C-4CC5-8A97-4C22DCDBE446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ln>
          <a:noFill/>
        </a:ln>
      </dgm:spPr>
      <dgm:t>
        <a:bodyPr/>
        <a:lstStyle/>
        <a:p>
          <a:endParaRPr lang="en-US"/>
        </a:p>
      </dgm:t>
    </dgm:pt>
    <dgm:pt modelId="{B530F9B0-94FC-4DB1-BC95-183FE5D505D7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ln>
          <a:noFill/>
        </a:ln>
      </dgm:spPr>
      <dgm:t>
        <a:bodyPr/>
        <a:lstStyle/>
        <a:p>
          <a:r>
            <a:rPr lang="en-US" sz="2000" dirty="0">
              <a:latin typeface="Calibri" panose="020F0502020204030204" pitchFamily="34" charset="0"/>
              <a:cs typeface="Calibri" panose="020F0502020204030204" pitchFamily="34" charset="0"/>
            </a:rPr>
            <a:t>Local Government</a:t>
          </a:r>
        </a:p>
      </dgm:t>
    </dgm:pt>
    <dgm:pt modelId="{9CBD75DF-B474-4149-8FBB-20C2E40B61B7}" type="parTrans" cxnId="{A76A7770-41E5-477E-A9C2-D0FCA6AF96B8}">
      <dgm:prSet/>
      <dgm:spPr/>
      <dgm:t>
        <a:bodyPr/>
        <a:lstStyle/>
        <a:p>
          <a:endParaRPr lang="en-US"/>
        </a:p>
      </dgm:t>
    </dgm:pt>
    <dgm:pt modelId="{C3E02CFE-D95F-47EE-B0CB-6E10010A7C13}" type="sibTrans" cxnId="{A76A7770-41E5-477E-A9C2-D0FCA6AF96B8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ln>
          <a:noFill/>
        </a:ln>
      </dgm:spPr>
      <dgm:t>
        <a:bodyPr/>
        <a:lstStyle/>
        <a:p>
          <a:endParaRPr lang="en-US"/>
        </a:p>
      </dgm:t>
    </dgm:pt>
    <dgm:pt modelId="{31BCEBCE-A261-4486-B0E6-754E9E73DDE0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>
          <a:noFill/>
        </a:ln>
      </dgm:spPr>
      <dgm:t>
        <a:bodyPr/>
        <a:lstStyle/>
        <a:p>
          <a:r>
            <a:rPr lang="en-US" sz="2000" dirty="0">
              <a:latin typeface="Calibri" panose="020F0502020204030204" pitchFamily="34" charset="0"/>
              <a:cs typeface="Calibri" panose="020F0502020204030204" pitchFamily="34" charset="0"/>
            </a:rPr>
            <a:t>Nonprofit</a:t>
          </a:r>
        </a:p>
      </dgm:t>
    </dgm:pt>
    <dgm:pt modelId="{9B60D9CD-A7BB-4EDC-80C7-5C51EC504C84}" type="parTrans" cxnId="{619C1871-1DFC-4440-8C83-0D1730D04C37}">
      <dgm:prSet/>
      <dgm:spPr/>
      <dgm:t>
        <a:bodyPr/>
        <a:lstStyle/>
        <a:p>
          <a:endParaRPr lang="en-US"/>
        </a:p>
      </dgm:t>
    </dgm:pt>
    <dgm:pt modelId="{DCB5A232-969F-454E-9C3A-DD331E82FBF9}" type="sibTrans" cxnId="{619C1871-1DFC-4440-8C83-0D1730D04C37}">
      <dgm:prSet/>
      <dgm:spPr/>
      <dgm:t>
        <a:bodyPr/>
        <a:lstStyle/>
        <a:p>
          <a:endParaRPr lang="en-US"/>
        </a:p>
      </dgm:t>
    </dgm:pt>
    <dgm:pt modelId="{311FE5BB-B20F-4856-BFC4-597D09F0E271}" type="pres">
      <dgm:prSet presAssocID="{0CC123CF-8724-4AD1-9787-BF3BBD2A3DBC}" presName="linearFlow" presStyleCnt="0">
        <dgm:presLayoutVars>
          <dgm:resizeHandles val="exact"/>
        </dgm:presLayoutVars>
      </dgm:prSet>
      <dgm:spPr/>
    </dgm:pt>
    <dgm:pt modelId="{3EBC4C05-7476-4ED5-A88D-596DBDB0EA7F}" type="pres">
      <dgm:prSet presAssocID="{102A1024-986E-412C-81D8-B270255DF57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6AA3FB-13D7-4A44-A0D2-B6D5ACD030DE}" type="pres">
      <dgm:prSet presAssocID="{40B86779-A78B-4687-8FC6-CAC410B00FBF}" presName="sibTrans" presStyleLbl="sibTrans2D1" presStyleIdx="0" presStyleCnt="3"/>
      <dgm:spPr/>
      <dgm:t>
        <a:bodyPr/>
        <a:lstStyle/>
        <a:p>
          <a:endParaRPr lang="en-US"/>
        </a:p>
      </dgm:t>
    </dgm:pt>
    <dgm:pt modelId="{3372B1F0-37D1-44CA-9A12-D7B3263852B8}" type="pres">
      <dgm:prSet presAssocID="{40B86779-A78B-4687-8FC6-CAC410B00FBF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BF9045C9-6CE4-47C9-943C-B8452B1B69D2}" type="pres">
      <dgm:prSet presAssocID="{0ED6B8BB-AF94-458A-ADCD-1BDDF53FE8D7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656768-5176-412E-91DE-CB704B407BCE}" type="pres">
      <dgm:prSet presAssocID="{03651559-EA46-4C56-9E32-E1E326BF6111}" presName="sibTrans" presStyleLbl="sibTrans2D1" presStyleIdx="1" presStyleCnt="3"/>
      <dgm:spPr/>
      <dgm:t>
        <a:bodyPr/>
        <a:lstStyle/>
        <a:p>
          <a:endParaRPr lang="en-US"/>
        </a:p>
      </dgm:t>
    </dgm:pt>
    <dgm:pt modelId="{1F60F47B-80C0-49A0-8E99-ACF8436C6A41}" type="pres">
      <dgm:prSet presAssocID="{03651559-EA46-4C56-9E32-E1E326BF6111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8A9A99CF-B63B-435B-8CB2-0F1C6F357F56}" type="pres">
      <dgm:prSet presAssocID="{B530F9B0-94FC-4DB1-BC95-183FE5D505D7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9C7A63-EC92-4CA9-B2DB-BC0C3D7F931D}" type="pres">
      <dgm:prSet presAssocID="{C3E02CFE-D95F-47EE-B0CB-6E10010A7C13}" presName="sibTrans" presStyleLbl="sibTrans2D1" presStyleIdx="2" presStyleCnt="3"/>
      <dgm:spPr/>
      <dgm:t>
        <a:bodyPr/>
        <a:lstStyle/>
        <a:p>
          <a:endParaRPr lang="en-US"/>
        </a:p>
      </dgm:t>
    </dgm:pt>
    <dgm:pt modelId="{96CA3799-076A-4B49-A44A-B6C7FB38EF6E}" type="pres">
      <dgm:prSet presAssocID="{C3E02CFE-D95F-47EE-B0CB-6E10010A7C13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F2A015EB-B13B-4F02-9740-CB328DAF7379}" type="pres">
      <dgm:prSet presAssocID="{31BCEBCE-A261-4486-B0E6-754E9E73DDE0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C59E0E8-ADF4-4755-896D-A8D96E9F1D11}" type="presOf" srcId="{102A1024-986E-412C-81D8-B270255DF57A}" destId="{3EBC4C05-7476-4ED5-A88D-596DBDB0EA7F}" srcOrd="0" destOrd="0" presId="urn:microsoft.com/office/officeart/2005/8/layout/process2"/>
    <dgm:cxn modelId="{E2A9701D-A471-4F83-9AB0-AF2F26DF0970}" type="presOf" srcId="{03651559-EA46-4C56-9E32-E1E326BF6111}" destId="{88656768-5176-412E-91DE-CB704B407BCE}" srcOrd="0" destOrd="0" presId="urn:microsoft.com/office/officeart/2005/8/layout/process2"/>
    <dgm:cxn modelId="{54941F69-FA60-4C50-96F9-E1BC642AD778}" type="presOf" srcId="{B530F9B0-94FC-4DB1-BC95-183FE5D505D7}" destId="{8A9A99CF-B63B-435B-8CB2-0F1C6F357F56}" srcOrd="0" destOrd="0" presId="urn:microsoft.com/office/officeart/2005/8/layout/process2"/>
    <dgm:cxn modelId="{5C6E1CE8-C50C-4CC5-8A97-4C22DCDBE446}" srcId="{0CC123CF-8724-4AD1-9787-BF3BBD2A3DBC}" destId="{0ED6B8BB-AF94-458A-ADCD-1BDDF53FE8D7}" srcOrd="1" destOrd="0" parTransId="{FDC28497-03D8-4758-A6F3-E1A440581772}" sibTransId="{03651559-EA46-4C56-9E32-E1E326BF6111}"/>
    <dgm:cxn modelId="{F2A10B7B-0857-4B97-8842-B03263800696}" type="presOf" srcId="{C3E02CFE-D95F-47EE-B0CB-6E10010A7C13}" destId="{5F9C7A63-EC92-4CA9-B2DB-BC0C3D7F931D}" srcOrd="0" destOrd="0" presId="urn:microsoft.com/office/officeart/2005/8/layout/process2"/>
    <dgm:cxn modelId="{B0D764D0-E917-46AC-B1E9-E9A35123D2FC}" type="presOf" srcId="{C3E02CFE-D95F-47EE-B0CB-6E10010A7C13}" destId="{96CA3799-076A-4B49-A44A-B6C7FB38EF6E}" srcOrd="1" destOrd="0" presId="urn:microsoft.com/office/officeart/2005/8/layout/process2"/>
    <dgm:cxn modelId="{BFDE3854-BBDF-4F5F-8F12-33C800133F74}" type="presOf" srcId="{0ED6B8BB-AF94-458A-ADCD-1BDDF53FE8D7}" destId="{BF9045C9-6CE4-47C9-943C-B8452B1B69D2}" srcOrd="0" destOrd="0" presId="urn:microsoft.com/office/officeart/2005/8/layout/process2"/>
    <dgm:cxn modelId="{CB7D4323-7CE6-42E0-B867-1DC7BE00A674}" srcId="{0CC123CF-8724-4AD1-9787-BF3BBD2A3DBC}" destId="{102A1024-986E-412C-81D8-B270255DF57A}" srcOrd="0" destOrd="0" parTransId="{02E3FF07-A4F6-4514-8BF9-244B56A57E47}" sibTransId="{40B86779-A78B-4687-8FC6-CAC410B00FBF}"/>
    <dgm:cxn modelId="{09A1E0F7-2B8C-4F8D-9046-45EC8783E892}" type="presOf" srcId="{03651559-EA46-4C56-9E32-E1E326BF6111}" destId="{1F60F47B-80C0-49A0-8E99-ACF8436C6A41}" srcOrd="1" destOrd="0" presId="urn:microsoft.com/office/officeart/2005/8/layout/process2"/>
    <dgm:cxn modelId="{A9C01463-8FAD-4983-AD8C-215724388557}" type="presOf" srcId="{40B86779-A78B-4687-8FC6-CAC410B00FBF}" destId="{F16AA3FB-13D7-4A44-A0D2-B6D5ACD030DE}" srcOrd="0" destOrd="0" presId="urn:microsoft.com/office/officeart/2005/8/layout/process2"/>
    <dgm:cxn modelId="{B49995AB-972C-499F-8950-88FCEE40F464}" type="presOf" srcId="{31BCEBCE-A261-4486-B0E6-754E9E73DDE0}" destId="{F2A015EB-B13B-4F02-9740-CB328DAF7379}" srcOrd="0" destOrd="0" presId="urn:microsoft.com/office/officeart/2005/8/layout/process2"/>
    <dgm:cxn modelId="{A76A7770-41E5-477E-A9C2-D0FCA6AF96B8}" srcId="{0CC123CF-8724-4AD1-9787-BF3BBD2A3DBC}" destId="{B530F9B0-94FC-4DB1-BC95-183FE5D505D7}" srcOrd="2" destOrd="0" parTransId="{9CBD75DF-B474-4149-8FBB-20C2E40B61B7}" sibTransId="{C3E02CFE-D95F-47EE-B0CB-6E10010A7C13}"/>
    <dgm:cxn modelId="{31964637-7E3A-4086-861D-2D709AF5BEF3}" type="presOf" srcId="{40B86779-A78B-4687-8FC6-CAC410B00FBF}" destId="{3372B1F0-37D1-44CA-9A12-D7B3263852B8}" srcOrd="1" destOrd="0" presId="urn:microsoft.com/office/officeart/2005/8/layout/process2"/>
    <dgm:cxn modelId="{46183738-98F4-4ABA-B765-956106F4B977}" type="presOf" srcId="{0CC123CF-8724-4AD1-9787-BF3BBD2A3DBC}" destId="{311FE5BB-B20F-4856-BFC4-597D09F0E271}" srcOrd="0" destOrd="0" presId="urn:microsoft.com/office/officeart/2005/8/layout/process2"/>
    <dgm:cxn modelId="{619C1871-1DFC-4440-8C83-0D1730D04C37}" srcId="{0CC123CF-8724-4AD1-9787-BF3BBD2A3DBC}" destId="{31BCEBCE-A261-4486-B0E6-754E9E73DDE0}" srcOrd="3" destOrd="0" parTransId="{9B60D9CD-A7BB-4EDC-80C7-5C51EC504C84}" sibTransId="{DCB5A232-969F-454E-9C3A-DD331E82FBF9}"/>
    <dgm:cxn modelId="{AAC51D50-945E-4B8D-93EF-A3034DF0862C}" type="presParOf" srcId="{311FE5BB-B20F-4856-BFC4-597D09F0E271}" destId="{3EBC4C05-7476-4ED5-A88D-596DBDB0EA7F}" srcOrd="0" destOrd="0" presId="urn:microsoft.com/office/officeart/2005/8/layout/process2"/>
    <dgm:cxn modelId="{7088C93E-DF48-4316-A525-D95C03C1CCE7}" type="presParOf" srcId="{311FE5BB-B20F-4856-BFC4-597D09F0E271}" destId="{F16AA3FB-13D7-4A44-A0D2-B6D5ACD030DE}" srcOrd="1" destOrd="0" presId="urn:microsoft.com/office/officeart/2005/8/layout/process2"/>
    <dgm:cxn modelId="{4056245E-B75D-4D7D-9A0B-3ACCE40FCE6E}" type="presParOf" srcId="{F16AA3FB-13D7-4A44-A0D2-B6D5ACD030DE}" destId="{3372B1F0-37D1-44CA-9A12-D7B3263852B8}" srcOrd="0" destOrd="0" presId="urn:microsoft.com/office/officeart/2005/8/layout/process2"/>
    <dgm:cxn modelId="{59793364-4B47-4115-91A9-0EFF64F3DE19}" type="presParOf" srcId="{311FE5BB-B20F-4856-BFC4-597D09F0E271}" destId="{BF9045C9-6CE4-47C9-943C-B8452B1B69D2}" srcOrd="2" destOrd="0" presId="urn:microsoft.com/office/officeart/2005/8/layout/process2"/>
    <dgm:cxn modelId="{4B10BBE6-AFAC-4C92-8125-74DD6177D82E}" type="presParOf" srcId="{311FE5BB-B20F-4856-BFC4-597D09F0E271}" destId="{88656768-5176-412E-91DE-CB704B407BCE}" srcOrd="3" destOrd="0" presId="urn:microsoft.com/office/officeart/2005/8/layout/process2"/>
    <dgm:cxn modelId="{585B6A72-856B-46C2-A10F-5D1722C54871}" type="presParOf" srcId="{88656768-5176-412E-91DE-CB704B407BCE}" destId="{1F60F47B-80C0-49A0-8E99-ACF8436C6A41}" srcOrd="0" destOrd="0" presId="urn:microsoft.com/office/officeart/2005/8/layout/process2"/>
    <dgm:cxn modelId="{37110D17-0D56-4579-A67C-D4EEC3D70370}" type="presParOf" srcId="{311FE5BB-B20F-4856-BFC4-597D09F0E271}" destId="{8A9A99CF-B63B-435B-8CB2-0F1C6F357F56}" srcOrd="4" destOrd="0" presId="urn:microsoft.com/office/officeart/2005/8/layout/process2"/>
    <dgm:cxn modelId="{72595D0B-7F5E-4722-9BD6-53B7F471A709}" type="presParOf" srcId="{311FE5BB-B20F-4856-BFC4-597D09F0E271}" destId="{5F9C7A63-EC92-4CA9-B2DB-BC0C3D7F931D}" srcOrd="5" destOrd="0" presId="urn:microsoft.com/office/officeart/2005/8/layout/process2"/>
    <dgm:cxn modelId="{F97ED9A5-78F9-451B-9B9B-211F68E1EEAB}" type="presParOf" srcId="{5F9C7A63-EC92-4CA9-B2DB-BC0C3D7F931D}" destId="{96CA3799-076A-4B49-A44A-B6C7FB38EF6E}" srcOrd="0" destOrd="0" presId="urn:microsoft.com/office/officeart/2005/8/layout/process2"/>
    <dgm:cxn modelId="{103A5D72-B8CE-4875-8BEE-0BB7F709412B}" type="presParOf" srcId="{311FE5BB-B20F-4856-BFC4-597D09F0E271}" destId="{F2A015EB-B13B-4F02-9740-CB328DAF7379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A04958-FE95-45B9-8C15-6FE63FC6095D}" type="doc">
      <dgm:prSet loTypeId="urn:microsoft.com/office/officeart/2005/8/layout/radial5" loCatId="cycle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1A32D20-C533-4D71-9741-EB81D2FE873D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>
          <a:noFill/>
        </a:ln>
      </dgm:spPr>
      <dgm:t>
        <a:bodyPr/>
        <a:lstStyle/>
        <a:p>
          <a:r>
            <a:rPr lang="en-US" sz="2000" b="1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Fiscal Disaster</a:t>
          </a:r>
        </a:p>
      </dgm:t>
    </dgm:pt>
    <dgm:pt modelId="{2456E4A7-5470-4A0D-96FF-87DE8BFCA76A}" type="parTrans" cxnId="{6C3DFB5D-FCBE-4354-BFED-48A907E1D250}">
      <dgm:prSet/>
      <dgm:spPr/>
      <dgm:t>
        <a:bodyPr/>
        <a:lstStyle/>
        <a:p>
          <a:endParaRPr lang="en-US" sz="14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6ECB05E-CEC6-4C6D-88AF-4080A390748D}" type="sibTrans" cxnId="{6C3DFB5D-FCBE-4354-BFED-48A907E1D250}">
      <dgm:prSet/>
      <dgm:spPr/>
      <dgm:t>
        <a:bodyPr/>
        <a:lstStyle/>
        <a:p>
          <a:endParaRPr lang="en-US" sz="14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6ADE1BB-F62A-4690-990A-7FCA4BB6FB93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>
          <a:noFill/>
        </a:ln>
      </dgm:spPr>
      <dgm:t>
        <a:bodyPr/>
        <a:lstStyle/>
        <a:p>
          <a:r>
            <a:rPr lang="en-US" sz="1400" b="1" dirty="0" err="1">
              <a:latin typeface="Calibri" panose="020F0502020204030204" pitchFamily="34" charset="0"/>
              <a:cs typeface="Calibri" panose="020F0502020204030204" pitchFamily="34" charset="0"/>
            </a:rPr>
            <a:t>Deobligation</a:t>
          </a:r>
          <a:r>
            <a:rPr lang="en-US" sz="1400" b="1" dirty="0">
              <a:latin typeface="Calibri" panose="020F0502020204030204" pitchFamily="34" charset="0"/>
              <a:cs typeface="Calibri" panose="020F0502020204030204" pitchFamily="34" charset="0"/>
            </a:rPr>
            <a:t> of Funds</a:t>
          </a:r>
        </a:p>
      </dgm:t>
    </dgm:pt>
    <dgm:pt modelId="{7691E793-A8B9-47AF-A05A-7C9B6C79A7E7}" type="parTrans" cxnId="{4D72D190-7EA9-4E53-8678-F8924E5A5285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>
          <a:noFill/>
        </a:ln>
      </dgm:spPr>
      <dgm:t>
        <a:bodyPr/>
        <a:lstStyle/>
        <a:p>
          <a:endParaRPr lang="en-US" sz="14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0CC5198-B85C-434D-A7DF-74054A4C1142}" type="sibTrans" cxnId="{4D72D190-7EA9-4E53-8678-F8924E5A5285}">
      <dgm:prSet/>
      <dgm:spPr/>
      <dgm:t>
        <a:bodyPr/>
        <a:lstStyle/>
        <a:p>
          <a:endParaRPr lang="en-US" sz="14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D3A5FD0-3C88-40F1-A9B8-30D3DB1E9F7C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ln>
          <a:noFill/>
        </a:ln>
      </dgm:spPr>
      <dgm:t>
        <a:bodyPr/>
        <a:lstStyle/>
        <a:p>
          <a:r>
            <a:rPr lang="en-US" sz="1400" b="1" dirty="0">
              <a:latin typeface="Calibri" panose="020F0502020204030204" pitchFamily="34" charset="0"/>
              <a:cs typeface="Calibri" panose="020F0502020204030204" pitchFamily="34" charset="0"/>
            </a:rPr>
            <a:t>Payments temporarily withheld</a:t>
          </a:r>
        </a:p>
      </dgm:t>
    </dgm:pt>
    <dgm:pt modelId="{1A7617AE-E524-4A1C-A394-4B65D58BE080}" type="parTrans" cxnId="{30341F2F-4907-4F22-8D7E-BB9C0287C6FE}">
      <dgm:prSet custT="1"/>
      <dgm:spPr>
        <a:ln>
          <a:noFill/>
        </a:ln>
      </dgm:spPr>
      <dgm:t>
        <a:bodyPr/>
        <a:lstStyle/>
        <a:p>
          <a:endParaRPr lang="en-US" sz="14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AF2AE23-CD9D-49D0-85E0-1567701D2E2B}" type="sibTrans" cxnId="{30341F2F-4907-4F22-8D7E-BB9C0287C6FE}">
      <dgm:prSet/>
      <dgm:spPr/>
      <dgm:t>
        <a:bodyPr/>
        <a:lstStyle/>
        <a:p>
          <a:endParaRPr lang="en-US" sz="14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1A006FF-115A-40C7-8C0E-75A8FC2BC7BD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noFill/>
        </a:ln>
      </dgm:spPr>
      <dgm:t>
        <a:bodyPr/>
        <a:lstStyle/>
        <a:p>
          <a:r>
            <a:rPr lang="en-US" sz="1400" b="1" dirty="0">
              <a:latin typeface="Calibri" panose="020F0502020204030204" pitchFamily="34" charset="0"/>
              <a:cs typeface="Calibri" panose="020F0502020204030204" pitchFamily="34" charset="0"/>
            </a:rPr>
            <a:t>Recovery work not reimbursed</a:t>
          </a:r>
        </a:p>
      </dgm:t>
    </dgm:pt>
    <dgm:pt modelId="{A6EF3E98-134D-431C-8456-4CAB8B7B6145}" type="parTrans" cxnId="{6A71429D-4E06-40C3-8999-FA49D6ABC1A2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noFill/>
        </a:ln>
      </dgm:spPr>
      <dgm:t>
        <a:bodyPr/>
        <a:lstStyle/>
        <a:p>
          <a:endParaRPr lang="en-US" sz="14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9A11BFA-ED9B-43FF-AE4C-2B0DD8E98DDF}" type="sibTrans" cxnId="{6A71429D-4E06-40C3-8999-FA49D6ABC1A2}">
      <dgm:prSet/>
      <dgm:spPr/>
      <dgm:t>
        <a:bodyPr/>
        <a:lstStyle/>
        <a:p>
          <a:endParaRPr lang="en-US" sz="14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4C0CBAC-D988-457E-8C5A-32F1094D7ABC}">
      <dgm:prSet phldrT="[Text]"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ln>
          <a:noFill/>
        </a:ln>
      </dgm:spPr>
      <dgm:t>
        <a:bodyPr/>
        <a:lstStyle/>
        <a:p>
          <a:r>
            <a:rPr lang="en-US" sz="1400" b="1" dirty="0">
              <a:latin typeface="Calibri" panose="020F0502020204030204" pitchFamily="34" charset="0"/>
              <a:cs typeface="Calibri" panose="020F0502020204030204" pitchFamily="34" charset="0"/>
            </a:rPr>
            <a:t>Suspending federal award</a:t>
          </a:r>
        </a:p>
      </dgm:t>
    </dgm:pt>
    <dgm:pt modelId="{C4C403A8-4BF3-4699-9BE7-B21BEC0E6836}" type="parTrans" cxnId="{BDF99D0D-A301-4601-9AC9-701BA5B16C77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ln>
          <a:noFill/>
        </a:ln>
      </dgm:spPr>
      <dgm:t>
        <a:bodyPr/>
        <a:lstStyle/>
        <a:p>
          <a:endParaRPr lang="en-US" sz="14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D4CF2F8-C28D-4375-9E7F-510C04094540}" type="sibTrans" cxnId="{BDF99D0D-A301-4601-9AC9-701BA5B16C77}">
      <dgm:prSet/>
      <dgm:spPr/>
      <dgm:t>
        <a:bodyPr/>
        <a:lstStyle/>
        <a:p>
          <a:endParaRPr lang="en-US" sz="14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E8AB948-B427-44CC-BED7-D0A92C1E9C82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ln>
          <a:noFill/>
        </a:ln>
      </dgm:spPr>
      <dgm:t>
        <a:bodyPr/>
        <a:lstStyle/>
        <a:p>
          <a:r>
            <a:rPr lang="en-US" sz="1400" b="1" dirty="0">
              <a:latin typeface="Calibri" panose="020F0502020204030204" pitchFamily="34" charset="0"/>
              <a:cs typeface="Calibri" panose="020F0502020204030204" pitchFamily="34" charset="0"/>
            </a:rPr>
            <a:t>Negative Publicity</a:t>
          </a:r>
        </a:p>
      </dgm:t>
    </dgm:pt>
    <dgm:pt modelId="{BAB6CCFC-2AF7-452E-9F10-7C0586B345A2}" type="parTrans" cxnId="{AEEEBCB4-B212-44F8-B3F6-60C21C49468E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ln>
          <a:noFill/>
        </a:ln>
      </dgm:spPr>
      <dgm:t>
        <a:bodyPr/>
        <a:lstStyle/>
        <a:p>
          <a:endParaRPr lang="en-US" sz="14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B1DA39D-5AA8-4D53-AE4C-9C7110278BE0}" type="sibTrans" cxnId="{AEEEBCB4-B212-44F8-B3F6-60C21C49468E}">
      <dgm:prSet/>
      <dgm:spPr/>
      <dgm:t>
        <a:bodyPr/>
        <a:lstStyle/>
        <a:p>
          <a:endParaRPr lang="en-US" sz="14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A4154F1-AC07-44D1-B7F4-D5906B82B88E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ln>
          <a:noFill/>
        </a:ln>
      </dgm:spPr>
      <dgm:t>
        <a:bodyPr/>
        <a:lstStyle/>
        <a:p>
          <a:r>
            <a:rPr lang="en-US" sz="1400" b="1" dirty="0">
              <a:latin typeface="Calibri" panose="020F0502020204030204" pitchFamily="34" charset="0"/>
              <a:cs typeface="Calibri" panose="020F0502020204030204" pitchFamily="34" charset="0"/>
            </a:rPr>
            <a:t>State and federal investigation</a:t>
          </a:r>
        </a:p>
      </dgm:t>
    </dgm:pt>
    <dgm:pt modelId="{3F9C2058-1D39-4957-B664-C3F550E0DBAA}" type="parTrans" cxnId="{B07B7956-0654-4A06-AAFD-71C9D636251B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ln>
          <a:noFill/>
        </a:ln>
      </dgm:spPr>
      <dgm:t>
        <a:bodyPr/>
        <a:lstStyle/>
        <a:p>
          <a:endParaRPr lang="en-US" sz="14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DA0778F-4DE5-421B-B03B-1F4F455EC8EE}" type="sibTrans" cxnId="{B07B7956-0654-4A06-AAFD-71C9D636251B}">
      <dgm:prSet/>
      <dgm:spPr/>
      <dgm:t>
        <a:bodyPr/>
        <a:lstStyle/>
        <a:p>
          <a:endParaRPr lang="en-US" sz="14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F051323-5642-48F0-85C2-E91003D70B4F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>
          <a:noFill/>
        </a:ln>
      </dgm:spPr>
      <dgm:t>
        <a:bodyPr/>
        <a:lstStyle/>
        <a:p>
          <a:r>
            <a:rPr lang="en-US" sz="1400" b="1" dirty="0">
              <a:latin typeface="Calibri" panose="020F0502020204030204" pitchFamily="34" charset="0"/>
              <a:cs typeface="Calibri" panose="020F0502020204030204" pitchFamily="34" charset="0"/>
            </a:rPr>
            <a:t>Debarment from further awards</a:t>
          </a:r>
        </a:p>
      </dgm:t>
    </dgm:pt>
    <dgm:pt modelId="{55023CA9-96A1-47AF-84CE-F72F5A045BF0}" type="parTrans" cxnId="{5550EFAB-5733-4A56-BBF1-9A04D533C792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>
          <a:noFill/>
        </a:ln>
      </dgm:spPr>
      <dgm:t>
        <a:bodyPr/>
        <a:lstStyle/>
        <a:p>
          <a:endParaRPr lang="en-US" sz="14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F8E7A78-FEB5-43E6-AE24-FCE2DE263E59}" type="sibTrans" cxnId="{5550EFAB-5733-4A56-BBF1-9A04D533C792}">
      <dgm:prSet/>
      <dgm:spPr/>
      <dgm:t>
        <a:bodyPr/>
        <a:lstStyle/>
        <a:p>
          <a:endParaRPr lang="en-US" sz="1400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678ECFB-195B-43D8-BC94-5774D9A7B59F}" type="pres">
      <dgm:prSet presAssocID="{63A04958-FE95-45B9-8C15-6FE63FC6095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80E3D9F-B5D4-441F-8252-579903F9E955}" type="pres">
      <dgm:prSet presAssocID="{41A32D20-C533-4D71-9741-EB81D2FE873D}" presName="centerShape" presStyleLbl="node0" presStyleIdx="0" presStyleCnt="1"/>
      <dgm:spPr/>
      <dgm:t>
        <a:bodyPr/>
        <a:lstStyle/>
        <a:p>
          <a:endParaRPr lang="en-US"/>
        </a:p>
      </dgm:t>
    </dgm:pt>
    <dgm:pt modelId="{017B7699-D286-4916-956B-7DD8BC0413AE}" type="pres">
      <dgm:prSet presAssocID="{7691E793-A8B9-47AF-A05A-7C9B6C79A7E7}" presName="parTrans" presStyleLbl="sibTrans2D1" presStyleIdx="0" presStyleCnt="7" custAng="10800000" custLinFactNeighborX="22556" custLinFactNeighborY="7208"/>
      <dgm:spPr/>
      <dgm:t>
        <a:bodyPr/>
        <a:lstStyle/>
        <a:p>
          <a:endParaRPr lang="en-US"/>
        </a:p>
      </dgm:t>
    </dgm:pt>
    <dgm:pt modelId="{3B4945D1-DC4B-42E5-9CD0-8961C4FCD694}" type="pres">
      <dgm:prSet presAssocID="{7691E793-A8B9-47AF-A05A-7C9B6C79A7E7}" presName="connectorText" presStyleLbl="sibTrans2D1" presStyleIdx="0" presStyleCnt="7"/>
      <dgm:spPr/>
      <dgm:t>
        <a:bodyPr/>
        <a:lstStyle/>
        <a:p>
          <a:endParaRPr lang="en-US"/>
        </a:p>
      </dgm:t>
    </dgm:pt>
    <dgm:pt modelId="{6FCD1F9F-31DD-469E-B215-01963B3A3D31}" type="pres">
      <dgm:prSet presAssocID="{26ADE1BB-F62A-4690-990A-7FCA4BB6FB93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963DA3-156C-4BDA-811D-516EE99BE50B}" type="pres">
      <dgm:prSet presAssocID="{1A7617AE-E524-4A1C-A394-4B65D58BE080}" presName="parTrans" presStyleLbl="sibTrans2D1" presStyleIdx="1" presStyleCnt="7" custAng="10800000" custLinFactNeighborX="9985"/>
      <dgm:spPr/>
      <dgm:t>
        <a:bodyPr/>
        <a:lstStyle/>
        <a:p>
          <a:endParaRPr lang="en-US"/>
        </a:p>
      </dgm:t>
    </dgm:pt>
    <dgm:pt modelId="{3E6850A9-F40D-4070-951F-7D35414E7EE4}" type="pres">
      <dgm:prSet presAssocID="{1A7617AE-E524-4A1C-A394-4B65D58BE080}" presName="connectorText" presStyleLbl="sibTrans2D1" presStyleIdx="1" presStyleCnt="7"/>
      <dgm:spPr/>
      <dgm:t>
        <a:bodyPr/>
        <a:lstStyle/>
        <a:p>
          <a:endParaRPr lang="en-US"/>
        </a:p>
      </dgm:t>
    </dgm:pt>
    <dgm:pt modelId="{CBC4BBE7-8687-4326-A051-3979A3F295FF}" type="pres">
      <dgm:prSet presAssocID="{5D3A5FD0-3C88-40F1-A9B8-30D3DB1E9F7C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5A0733-56AC-47A0-B4CF-ED9D9F15E8DF}" type="pres">
      <dgm:prSet presAssocID="{A6EF3E98-134D-431C-8456-4CAB8B7B6145}" presName="parTrans" presStyleLbl="sibTrans2D1" presStyleIdx="2" presStyleCnt="7" custAng="10800000" custLinFactNeighborX="9985"/>
      <dgm:spPr/>
      <dgm:t>
        <a:bodyPr/>
        <a:lstStyle/>
        <a:p>
          <a:endParaRPr lang="en-US"/>
        </a:p>
      </dgm:t>
    </dgm:pt>
    <dgm:pt modelId="{0FF13861-C698-438B-AF04-525787786D4E}" type="pres">
      <dgm:prSet presAssocID="{A6EF3E98-134D-431C-8456-4CAB8B7B6145}" presName="connectorText" presStyleLbl="sibTrans2D1" presStyleIdx="2" presStyleCnt="7"/>
      <dgm:spPr/>
      <dgm:t>
        <a:bodyPr/>
        <a:lstStyle/>
        <a:p>
          <a:endParaRPr lang="en-US"/>
        </a:p>
      </dgm:t>
    </dgm:pt>
    <dgm:pt modelId="{C1CDD00E-DFEA-4C14-8AB0-9E693C4DAD03}" type="pres">
      <dgm:prSet presAssocID="{41A006FF-115A-40C7-8C0E-75A8FC2BC7BD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F6ADCB-E26F-4024-BCA9-F0AC3737287C}" type="pres">
      <dgm:prSet presAssocID="{C4C403A8-4BF3-4699-9BE7-B21BEC0E6836}" presName="parTrans" presStyleLbl="sibTrans2D1" presStyleIdx="3" presStyleCnt="7" custAng="10800000"/>
      <dgm:spPr/>
      <dgm:t>
        <a:bodyPr/>
        <a:lstStyle/>
        <a:p>
          <a:endParaRPr lang="en-US"/>
        </a:p>
      </dgm:t>
    </dgm:pt>
    <dgm:pt modelId="{AD6ABE07-ACB6-4F04-89A4-D432A28A2BDA}" type="pres">
      <dgm:prSet presAssocID="{C4C403A8-4BF3-4699-9BE7-B21BEC0E6836}" presName="connectorText" presStyleLbl="sibTrans2D1" presStyleIdx="3" presStyleCnt="7"/>
      <dgm:spPr/>
      <dgm:t>
        <a:bodyPr/>
        <a:lstStyle/>
        <a:p>
          <a:endParaRPr lang="en-US"/>
        </a:p>
      </dgm:t>
    </dgm:pt>
    <dgm:pt modelId="{12B9618F-CB61-4522-BCB7-13AD51436011}" type="pres">
      <dgm:prSet presAssocID="{B4C0CBAC-D988-457E-8C5A-32F1094D7ABC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8E2A9D-2039-45E6-ACDF-DD54A2F218F8}" type="pres">
      <dgm:prSet presAssocID="{55023CA9-96A1-47AF-84CE-F72F5A045BF0}" presName="parTrans" presStyleLbl="sibTrans2D1" presStyleIdx="4" presStyleCnt="7" custAng="10800000"/>
      <dgm:spPr/>
      <dgm:t>
        <a:bodyPr/>
        <a:lstStyle/>
        <a:p>
          <a:endParaRPr lang="en-US"/>
        </a:p>
      </dgm:t>
    </dgm:pt>
    <dgm:pt modelId="{EB3F023B-EFA3-4EA9-819C-7A00E94DE07C}" type="pres">
      <dgm:prSet presAssocID="{55023CA9-96A1-47AF-84CE-F72F5A045BF0}" presName="connectorText" presStyleLbl="sibTrans2D1" presStyleIdx="4" presStyleCnt="7"/>
      <dgm:spPr/>
      <dgm:t>
        <a:bodyPr/>
        <a:lstStyle/>
        <a:p>
          <a:endParaRPr lang="en-US"/>
        </a:p>
      </dgm:t>
    </dgm:pt>
    <dgm:pt modelId="{76A62F51-9E1E-4054-B916-23501AB5C001}" type="pres">
      <dgm:prSet presAssocID="{8F051323-5642-48F0-85C2-E91003D70B4F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8C4F59-97AD-4EAE-931C-F68F1601AC19}" type="pres">
      <dgm:prSet presAssocID="{BAB6CCFC-2AF7-452E-9F10-7C0586B345A2}" presName="parTrans" presStyleLbl="sibTrans2D1" presStyleIdx="5" presStyleCnt="7" custAng="10800000" custLinFactNeighborX="9985"/>
      <dgm:spPr/>
      <dgm:t>
        <a:bodyPr/>
        <a:lstStyle/>
        <a:p>
          <a:endParaRPr lang="en-US"/>
        </a:p>
      </dgm:t>
    </dgm:pt>
    <dgm:pt modelId="{3B8C64FE-4979-44CF-86C2-FC1727820D08}" type="pres">
      <dgm:prSet presAssocID="{BAB6CCFC-2AF7-452E-9F10-7C0586B345A2}" presName="connectorText" presStyleLbl="sibTrans2D1" presStyleIdx="5" presStyleCnt="7"/>
      <dgm:spPr/>
      <dgm:t>
        <a:bodyPr/>
        <a:lstStyle/>
        <a:p>
          <a:endParaRPr lang="en-US"/>
        </a:p>
      </dgm:t>
    </dgm:pt>
    <dgm:pt modelId="{D170A05E-4BCA-4B46-B352-D803C07B34BD}" type="pres">
      <dgm:prSet presAssocID="{9E8AB948-B427-44CC-BED7-D0A92C1E9C82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8CA53E-2A46-4328-95D6-D477B8838130}" type="pres">
      <dgm:prSet presAssocID="{3F9C2058-1D39-4957-B664-C3F550E0DBAA}" presName="parTrans" presStyleLbl="sibTrans2D1" presStyleIdx="6" presStyleCnt="7" custAng="10800000" custLinFactNeighborX="9985"/>
      <dgm:spPr/>
      <dgm:t>
        <a:bodyPr/>
        <a:lstStyle/>
        <a:p>
          <a:endParaRPr lang="en-US"/>
        </a:p>
      </dgm:t>
    </dgm:pt>
    <dgm:pt modelId="{CE91C71F-3AD2-4EBD-8D73-C6AB25B19ADD}" type="pres">
      <dgm:prSet presAssocID="{3F9C2058-1D39-4957-B664-C3F550E0DBAA}" presName="connectorText" presStyleLbl="sibTrans2D1" presStyleIdx="6" presStyleCnt="7"/>
      <dgm:spPr/>
      <dgm:t>
        <a:bodyPr/>
        <a:lstStyle/>
        <a:p>
          <a:endParaRPr lang="en-US"/>
        </a:p>
      </dgm:t>
    </dgm:pt>
    <dgm:pt modelId="{7FCB0EA7-C9E5-4F52-846F-4015E7946E8E}" type="pres">
      <dgm:prSet presAssocID="{7A4154F1-AC07-44D1-B7F4-D5906B82B88E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C3DFB5D-FCBE-4354-BFED-48A907E1D250}" srcId="{63A04958-FE95-45B9-8C15-6FE63FC6095D}" destId="{41A32D20-C533-4D71-9741-EB81D2FE873D}" srcOrd="0" destOrd="0" parTransId="{2456E4A7-5470-4A0D-96FF-87DE8BFCA76A}" sibTransId="{06ECB05E-CEC6-4C6D-88AF-4080A390748D}"/>
    <dgm:cxn modelId="{D3697A22-763A-4D07-9EDB-FF17DB8B7602}" type="presOf" srcId="{BAB6CCFC-2AF7-452E-9F10-7C0586B345A2}" destId="{3B8C64FE-4979-44CF-86C2-FC1727820D08}" srcOrd="1" destOrd="0" presId="urn:microsoft.com/office/officeart/2005/8/layout/radial5"/>
    <dgm:cxn modelId="{BDF99D0D-A301-4601-9AC9-701BA5B16C77}" srcId="{41A32D20-C533-4D71-9741-EB81D2FE873D}" destId="{B4C0CBAC-D988-457E-8C5A-32F1094D7ABC}" srcOrd="3" destOrd="0" parTransId="{C4C403A8-4BF3-4699-9BE7-B21BEC0E6836}" sibTransId="{9D4CF2F8-C28D-4375-9E7F-510C04094540}"/>
    <dgm:cxn modelId="{E6BC41D6-2FC1-4395-BB8B-0FF15E5778B1}" type="presOf" srcId="{63A04958-FE95-45B9-8C15-6FE63FC6095D}" destId="{7678ECFB-195B-43D8-BC94-5774D9A7B59F}" srcOrd="0" destOrd="0" presId="urn:microsoft.com/office/officeart/2005/8/layout/radial5"/>
    <dgm:cxn modelId="{08DDCAD9-B9E7-402F-8371-1362AE5CD2B3}" type="presOf" srcId="{B4C0CBAC-D988-457E-8C5A-32F1094D7ABC}" destId="{12B9618F-CB61-4522-BCB7-13AD51436011}" srcOrd="0" destOrd="0" presId="urn:microsoft.com/office/officeart/2005/8/layout/radial5"/>
    <dgm:cxn modelId="{0C19E5C2-1DF5-48F8-884A-86442EFF0940}" type="presOf" srcId="{C4C403A8-4BF3-4699-9BE7-B21BEC0E6836}" destId="{AD6ABE07-ACB6-4F04-89A4-D432A28A2BDA}" srcOrd="1" destOrd="0" presId="urn:microsoft.com/office/officeart/2005/8/layout/radial5"/>
    <dgm:cxn modelId="{4D72D190-7EA9-4E53-8678-F8924E5A5285}" srcId="{41A32D20-C533-4D71-9741-EB81D2FE873D}" destId="{26ADE1BB-F62A-4690-990A-7FCA4BB6FB93}" srcOrd="0" destOrd="0" parTransId="{7691E793-A8B9-47AF-A05A-7C9B6C79A7E7}" sibTransId="{50CC5198-B85C-434D-A7DF-74054A4C1142}"/>
    <dgm:cxn modelId="{CDB42893-F11A-4ADB-B4F8-6FCFFEBCE62E}" type="presOf" srcId="{1A7617AE-E524-4A1C-A394-4B65D58BE080}" destId="{3E6850A9-F40D-4070-951F-7D35414E7EE4}" srcOrd="1" destOrd="0" presId="urn:microsoft.com/office/officeart/2005/8/layout/radial5"/>
    <dgm:cxn modelId="{BFC59081-B267-4221-A5D9-F5631923E76C}" type="presOf" srcId="{9E8AB948-B427-44CC-BED7-D0A92C1E9C82}" destId="{D170A05E-4BCA-4B46-B352-D803C07B34BD}" srcOrd="0" destOrd="0" presId="urn:microsoft.com/office/officeart/2005/8/layout/radial5"/>
    <dgm:cxn modelId="{B07B7956-0654-4A06-AAFD-71C9D636251B}" srcId="{41A32D20-C533-4D71-9741-EB81D2FE873D}" destId="{7A4154F1-AC07-44D1-B7F4-D5906B82B88E}" srcOrd="6" destOrd="0" parTransId="{3F9C2058-1D39-4957-B664-C3F550E0DBAA}" sibTransId="{9DA0778F-4DE5-421B-B03B-1F4F455EC8EE}"/>
    <dgm:cxn modelId="{37C105A7-6589-494C-B58F-A20E81D3A72B}" type="presOf" srcId="{7A4154F1-AC07-44D1-B7F4-D5906B82B88E}" destId="{7FCB0EA7-C9E5-4F52-846F-4015E7946E8E}" srcOrd="0" destOrd="0" presId="urn:microsoft.com/office/officeart/2005/8/layout/radial5"/>
    <dgm:cxn modelId="{3CFC0CB7-D91C-4B1F-95EE-8A0E6ED301DA}" type="presOf" srcId="{3F9C2058-1D39-4957-B664-C3F550E0DBAA}" destId="{2C8CA53E-2A46-4328-95D6-D477B8838130}" srcOrd="0" destOrd="0" presId="urn:microsoft.com/office/officeart/2005/8/layout/radial5"/>
    <dgm:cxn modelId="{6A71429D-4E06-40C3-8999-FA49D6ABC1A2}" srcId="{41A32D20-C533-4D71-9741-EB81D2FE873D}" destId="{41A006FF-115A-40C7-8C0E-75A8FC2BC7BD}" srcOrd="2" destOrd="0" parTransId="{A6EF3E98-134D-431C-8456-4CAB8B7B6145}" sibTransId="{59A11BFA-ED9B-43FF-AE4C-2B0DD8E98DDF}"/>
    <dgm:cxn modelId="{B0E5984B-30B8-4868-B1C5-8622A8B10B44}" type="presOf" srcId="{BAB6CCFC-2AF7-452E-9F10-7C0586B345A2}" destId="{C38C4F59-97AD-4EAE-931C-F68F1601AC19}" srcOrd="0" destOrd="0" presId="urn:microsoft.com/office/officeart/2005/8/layout/radial5"/>
    <dgm:cxn modelId="{AEEEBCB4-B212-44F8-B3F6-60C21C49468E}" srcId="{41A32D20-C533-4D71-9741-EB81D2FE873D}" destId="{9E8AB948-B427-44CC-BED7-D0A92C1E9C82}" srcOrd="5" destOrd="0" parTransId="{BAB6CCFC-2AF7-452E-9F10-7C0586B345A2}" sibTransId="{8B1DA39D-5AA8-4D53-AE4C-9C7110278BE0}"/>
    <dgm:cxn modelId="{BC511B11-97BD-482D-88DB-E98977112B93}" type="presOf" srcId="{41A32D20-C533-4D71-9741-EB81D2FE873D}" destId="{F80E3D9F-B5D4-441F-8252-579903F9E955}" srcOrd="0" destOrd="0" presId="urn:microsoft.com/office/officeart/2005/8/layout/radial5"/>
    <dgm:cxn modelId="{A39F7777-F22E-445E-9281-4945CBCF4BD7}" type="presOf" srcId="{8F051323-5642-48F0-85C2-E91003D70B4F}" destId="{76A62F51-9E1E-4054-B916-23501AB5C001}" srcOrd="0" destOrd="0" presId="urn:microsoft.com/office/officeart/2005/8/layout/radial5"/>
    <dgm:cxn modelId="{1A382B00-8908-4C45-8CCD-727EC1648C70}" type="presOf" srcId="{55023CA9-96A1-47AF-84CE-F72F5A045BF0}" destId="{EB3F023B-EFA3-4EA9-819C-7A00E94DE07C}" srcOrd="1" destOrd="0" presId="urn:microsoft.com/office/officeart/2005/8/layout/radial5"/>
    <dgm:cxn modelId="{B1E1DF75-7A2C-4D8E-B429-C8612CA91421}" type="presOf" srcId="{3F9C2058-1D39-4957-B664-C3F550E0DBAA}" destId="{CE91C71F-3AD2-4EBD-8D73-C6AB25B19ADD}" srcOrd="1" destOrd="0" presId="urn:microsoft.com/office/officeart/2005/8/layout/radial5"/>
    <dgm:cxn modelId="{AC03CF3C-B60E-44B5-BC1E-7F682E197829}" type="presOf" srcId="{26ADE1BB-F62A-4690-990A-7FCA4BB6FB93}" destId="{6FCD1F9F-31DD-469E-B215-01963B3A3D31}" srcOrd="0" destOrd="0" presId="urn:microsoft.com/office/officeart/2005/8/layout/radial5"/>
    <dgm:cxn modelId="{955E2698-0E51-4B30-A044-629889D3F240}" type="presOf" srcId="{7691E793-A8B9-47AF-A05A-7C9B6C79A7E7}" destId="{3B4945D1-DC4B-42E5-9CD0-8961C4FCD694}" srcOrd="1" destOrd="0" presId="urn:microsoft.com/office/officeart/2005/8/layout/radial5"/>
    <dgm:cxn modelId="{30341F2F-4907-4F22-8D7E-BB9C0287C6FE}" srcId="{41A32D20-C533-4D71-9741-EB81D2FE873D}" destId="{5D3A5FD0-3C88-40F1-A9B8-30D3DB1E9F7C}" srcOrd="1" destOrd="0" parTransId="{1A7617AE-E524-4A1C-A394-4B65D58BE080}" sibTransId="{FAF2AE23-CD9D-49D0-85E0-1567701D2E2B}"/>
    <dgm:cxn modelId="{405CCF16-5700-4DF2-9E44-5054EAA8DC7E}" type="presOf" srcId="{A6EF3E98-134D-431C-8456-4CAB8B7B6145}" destId="{7B5A0733-56AC-47A0-B4CF-ED9D9F15E8DF}" srcOrd="0" destOrd="0" presId="urn:microsoft.com/office/officeart/2005/8/layout/radial5"/>
    <dgm:cxn modelId="{7408CC0F-EBE7-4D4E-8C4F-D0D479BF61B4}" type="presOf" srcId="{1A7617AE-E524-4A1C-A394-4B65D58BE080}" destId="{84963DA3-156C-4BDA-811D-516EE99BE50B}" srcOrd="0" destOrd="0" presId="urn:microsoft.com/office/officeart/2005/8/layout/radial5"/>
    <dgm:cxn modelId="{F3001C1C-A559-4BA4-AE5A-E48F83062D5D}" type="presOf" srcId="{C4C403A8-4BF3-4699-9BE7-B21BEC0E6836}" destId="{39F6ADCB-E26F-4024-BCA9-F0AC3737287C}" srcOrd="0" destOrd="0" presId="urn:microsoft.com/office/officeart/2005/8/layout/radial5"/>
    <dgm:cxn modelId="{529C0F9D-12FE-4B23-9EFF-63DC2B1D7126}" type="presOf" srcId="{7691E793-A8B9-47AF-A05A-7C9B6C79A7E7}" destId="{017B7699-D286-4916-956B-7DD8BC0413AE}" srcOrd="0" destOrd="0" presId="urn:microsoft.com/office/officeart/2005/8/layout/radial5"/>
    <dgm:cxn modelId="{576EF9A8-6873-4A49-94FC-0463A8845C66}" type="presOf" srcId="{55023CA9-96A1-47AF-84CE-F72F5A045BF0}" destId="{3F8E2A9D-2039-45E6-ACDF-DD54A2F218F8}" srcOrd="0" destOrd="0" presId="urn:microsoft.com/office/officeart/2005/8/layout/radial5"/>
    <dgm:cxn modelId="{E2429F0E-CB5F-43A5-B40E-E13CBA1D9304}" type="presOf" srcId="{A6EF3E98-134D-431C-8456-4CAB8B7B6145}" destId="{0FF13861-C698-438B-AF04-525787786D4E}" srcOrd="1" destOrd="0" presId="urn:microsoft.com/office/officeart/2005/8/layout/radial5"/>
    <dgm:cxn modelId="{85BACD59-3350-4B9F-823D-C43B5E34E225}" type="presOf" srcId="{5D3A5FD0-3C88-40F1-A9B8-30D3DB1E9F7C}" destId="{CBC4BBE7-8687-4326-A051-3979A3F295FF}" srcOrd="0" destOrd="0" presId="urn:microsoft.com/office/officeart/2005/8/layout/radial5"/>
    <dgm:cxn modelId="{5550EFAB-5733-4A56-BBF1-9A04D533C792}" srcId="{41A32D20-C533-4D71-9741-EB81D2FE873D}" destId="{8F051323-5642-48F0-85C2-E91003D70B4F}" srcOrd="4" destOrd="0" parTransId="{55023CA9-96A1-47AF-84CE-F72F5A045BF0}" sibTransId="{9F8E7A78-FEB5-43E6-AE24-FCE2DE263E59}"/>
    <dgm:cxn modelId="{8C111EC2-F1AC-4666-908E-EA4707F4F37D}" type="presOf" srcId="{41A006FF-115A-40C7-8C0E-75A8FC2BC7BD}" destId="{C1CDD00E-DFEA-4C14-8AB0-9E693C4DAD03}" srcOrd="0" destOrd="0" presId="urn:microsoft.com/office/officeart/2005/8/layout/radial5"/>
    <dgm:cxn modelId="{7BAE4ABC-3F8F-4E8F-A8B3-7F7532215587}" type="presParOf" srcId="{7678ECFB-195B-43D8-BC94-5774D9A7B59F}" destId="{F80E3D9F-B5D4-441F-8252-579903F9E955}" srcOrd="0" destOrd="0" presId="urn:microsoft.com/office/officeart/2005/8/layout/radial5"/>
    <dgm:cxn modelId="{7AC71C08-C41F-484F-BC57-4EF8E1D935E8}" type="presParOf" srcId="{7678ECFB-195B-43D8-BC94-5774D9A7B59F}" destId="{017B7699-D286-4916-956B-7DD8BC0413AE}" srcOrd="1" destOrd="0" presId="urn:microsoft.com/office/officeart/2005/8/layout/radial5"/>
    <dgm:cxn modelId="{58E4A22E-E28B-4639-A64F-EE44D8DC9AF7}" type="presParOf" srcId="{017B7699-D286-4916-956B-7DD8BC0413AE}" destId="{3B4945D1-DC4B-42E5-9CD0-8961C4FCD694}" srcOrd="0" destOrd="0" presId="urn:microsoft.com/office/officeart/2005/8/layout/radial5"/>
    <dgm:cxn modelId="{9831140E-0DDB-493B-AF7B-56F823763DBC}" type="presParOf" srcId="{7678ECFB-195B-43D8-BC94-5774D9A7B59F}" destId="{6FCD1F9F-31DD-469E-B215-01963B3A3D31}" srcOrd="2" destOrd="0" presId="urn:microsoft.com/office/officeart/2005/8/layout/radial5"/>
    <dgm:cxn modelId="{09F82033-C66E-4F76-9FA2-796D3A480F31}" type="presParOf" srcId="{7678ECFB-195B-43D8-BC94-5774D9A7B59F}" destId="{84963DA3-156C-4BDA-811D-516EE99BE50B}" srcOrd="3" destOrd="0" presId="urn:microsoft.com/office/officeart/2005/8/layout/radial5"/>
    <dgm:cxn modelId="{3B75BD07-173C-445C-B9A6-D8F299C41AF7}" type="presParOf" srcId="{84963DA3-156C-4BDA-811D-516EE99BE50B}" destId="{3E6850A9-F40D-4070-951F-7D35414E7EE4}" srcOrd="0" destOrd="0" presId="urn:microsoft.com/office/officeart/2005/8/layout/radial5"/>
    <dgm:cxn modelId="{09A0CAB9-4258-4D44-BB4E-E476890A98A6}" type="presParOf" srcId="{7678ECFB-195B-43D8-BC94-5774D9A7B59F}" destId="{CBC4BBE7-8687-4326-A051-3979A3F295FF}" srcOrd="4" destOrd="0" presId="urn:microsoft.com/office/officeart/2005/8/layout/radial5"/>
    <dgm:cxn modelId="{9092D822-C119-4672-A064-DD257FD52AD0}" type="presParOf" srcId="{7678ECFB-195B-43D8-BC94-5774D9A7B59F}" destId="{7B5A0733-56AC-47A0-B4CF-ED9D9F15E8DF}" srcOrd="5" destOrd="0" presId="urn:microsoft.com/office/officeart/2005/8/layout/radial5"/>
    <dgm:cxn modelId="{4C37253D-F362-4923-80AA-FC1C3052DB78}" type="presParOf" srcId="{7B5A0733-56AC-47A0-B4CF-ED9D9F15E8DF}" destId="{0FF13861-C698-438B-AF04-525787786D4E}" srcOrd="0" destOrd="0" presId="urn:microsoft.com/office/officeart/2005/8/layout/radial5"/>
    <dgm:cxn modelId="{D9DA567D-F662-4415-B013-3CE9D70ECD27}" type="presParOf" srcId="{7678ECFB-195B-43D8-BC94-5774D9A7B59F}" destId="{C1CDD00E-DFEA-4C14-8AB0-9E693C4DAD03}" srcOrd="6" destOrd="0" presId="urn:microsoft.com/office/officeart/2005/8/layout/radial5"/>
    <dgm:cxn modelId="{FD860780-D529-4FB4-B902-22F2A8F54C62}" type="presParOf" srcId="{7678ECFB-195B-43D8-BC94-5774D9A7B59F}" destId="{39F6ADCB-E26F-4024-BCA9-F0AC3737287C}" srcOrd="7" destOrd="0" presId="urn:microsoft.com/office/officeart/2005/8/layout/radial5"/>
    <dgm:cxn modelId="{D4EE4EAE-E2A3-4297-8AC6-F82B08A7E1FD}" type="presParOf" srcId="{39F6ADCB-E26F-4024-BCA9-F0AC3737287C}" destId="{AD6ABE07-ACB6-4F04-89A4-D432A28A2BDA}" srcOrd="0" destOrd="0" presId="urn:microsoft.com/office/officeart/2005/8/layout/radial5"/>
    <dgm:cxn modelId="{C05F54A1-3171-43FB-A8F7-8E9C37CCB74A}" type="presParOf" srcId="{7678ECFB-195B-43D8-BC94-5774D9A7B59F}" destId="{12B9618F-CB61-4522-BCB7-13AD51436011}" srcOrd="8" destOrd="0" presId="urn:microsoft.com/office/officeart/2005/8/layout/radial5"/>
    <dgm:cxn modelId="{18500D51-4343-4D6C-8DC3-8B0C9189373D}" type="presParOf" srcId="{7678ECFB-195B-43D8-BC94-5774D9A7B59F}" destId="{3F8E2A9D-2039-45E6-ACDF-DD54A2F218F8}" srcOrd="9" destOrd="0" presId="urn:microsoft.com/office/officeart/2005/8/layout/radial5"/>
    <dgm:cxn modelId="{02B2F43A-094E-45A1-B875-C3C7E7FF0835}" type="presParOf" srcId="{3F8E2A9D-2039-45E6-ACDF-DD54A2F218F8}" destId="{EB3F023B-EFA3-4EA9-819C-7A00E94DE07C}" srcOrd="0" destOrd="0" presId="urn:microsoft.com/office/officeart/2005/8/layout/radial5"/>
    <dgm:cxn modelId="{08FF0DA1-644E-426F-90B8-9969E092C0C6}" type="presParOf" srcId="{7678ECFB-195B-43D8-BC94-5774D9A7B59F}" destId="{76A62F51-9E1E-4054-B916-23501AB5C001}" srcOrd="10" destOrd="0" presId="urn:microsoft.com/office/officeart/2005/8/layout/radial5"/>
    <dgm:cxn modelId="{97FEBA75-23EB-444B-8742-2F906DE06B8C}" type="presParOf" srcId="{7678ECFB-195B-43D8-BC94-5774D9A7B59F}" destId="{C38C4F59-97AD-4EAE-931C-F68F1601AC19}" srcOrd="11" destOrd="0" presId="urn:microsoft.com/office/officeart/2005/8/layout/radial5"/>
    <dgm:cxn modelId="{FB465CFD-821A-40BD-A2E7-FCADCC4FDEE6}" type="presParOf" srcId="{C38C4F59-97AD-4EAE-931C-F68F1601AC19}" destId="{3B8C64FE-4979-44CF-86C2-FC1727820D08}" srcOrd="0" destOrd="0" presId="urn:microsoft.com/office/officeart/2005/8/layout/radial5"/>
    <dgm:cxn modelId="{A6211915-638A-44C4-B5C4-707B8D14A32E}" type="presParOf" srcId="{7678ECFB-195B-43D8-BC94-5774D9A7B59F}" destId="{D170A05E-4BCA-4B46-B352-D803C07B34BD}" srcOrd="12" destOrd="0" presId="urn:microsoft.com/office/officeart/2005/8/layout/radial5"/>
    <dgm:cxn modelId="{75CCC842-47EE-40E6-91C1-137F987BC0D7}" type="presParOf" srcId="{7678ECFB-195B-43D8-BC94-5774D9A7B59F}" destId="{2C8CA53E-2A46-4328-95D6-D477B8838130}" srcOrd="13" destOrd="0" presId="urn:microsoft.com/office/officeart/2005/8/layout/radial5"/>
    <dgm:cxn modelId="{B398D23C-85C7-4F0F-93F7-21F85BDE0F54}" type="presParOf" srcId="{2C8CA53E-2A46-4328-95D6-D477B8838130}" destId="{CE91C71F-3AD2-4EBD-8D73-C6AB25B19ADD}" srcOrd="0" destOrd="0" presId="urn:microsoft.com/office/officeart/2005/8/layout/radial5"/>
    <dgm:cxn modelId="{A424C3D8-F1DE-4EE6-8196-2D00C56F18B4}" type="presParOf" srcId="{7678ECFB-195B-43D8-BC94-5774D9A7B59F}" destId="{7FCB0EA7-C9E5-4F52-846F-4015E7946E8E}" srcOrd="1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BC4C05-7476-4ED5-A88D-596DBDB0EA7F}">
      <dsp:nvSpPr>
        <dsp:cNvPr id="0" name=""/>
        <dsp:cNvSpPr/>
      </dsp:nvSpPr>
      <dsp:spPr>
        <a:xfrm>
          <a:off x="794759" y="2207"/>
          <a:ext cx="1534680" cy="82123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Calibri" panose="020F0502020204030204" pitchFamily="34" charset="0"/>
              <a:cs typeface="Calibri" panose="020F0502020204030204" pitchFamily="34" charset="0"/>
            </a:rPr>
            <a:t>Federal agency</a:t>
          </a:r>
        </a:p>
      </dsp:txBody>
      <dsp:txXfrm>
        <a:off x="818812" y="26260"/>
        <a:ext cx="1486574" cy="773127"/>
      </dsp:txXfrm>
    </dsp:sp>
    <dsp:sp modelId="{F16AA3FB-13D7-4A44-A0D2-B6D5ACD030DE}">
      <dsp:nvSpPr>
        <dsp:cNvPr id="0" name=""/>
        <dsp:cNvSpPr/>
      </dsp:nvSpPr>
      <dsp:spPr>
        <a:xfrm rot="5400000">
          <a:off x="1408118" y="843972"/>
          <a:ext cx="307962" cy="36955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-5400000">
        <a:off x="1451233" y="874769"/>
        <a:ext cx="221733" cy="215573"/>
      </dsp:txXfrm>
    </dsp:sp>
    <dsp:sp modelId="{BF9045C9-6CE4-47C9-943C-B8452B1B69D2}">
      <dsp:nvSpPr>
        <dsp:cNvPr id="0" name=""/>
        <dsp:cNvSpPr/>
      </dsp:nvSpPr>
      <dsp:spPr>
        <a:xfrm>
          <a:off x="794759" y="1234058"/>
          <a:ext cx="1534680" cy="82123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000" kern="1200" dirty="0">
              <a:latin typeface="Calibri" panose="020F0502020204030204" pitchFamily="34" charset="0"/>
              <a:cs typeface="Calibri" panose="020F0502020204030204" pitchFamily="34" charset="0"/>
            </a:rPr>
            <a:t>State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Calibri" panose="020F0502020204030204" pitchFamily="34" charset="0"/>
              <a:cs typeface="Calibri" panose="020F0502020204030204" pitchFamily="34" charset="0"/>
            </a:rPr>
            <a:t>agency</a:t>
          </a:r>
        </a:p>
      </dsp:txBody>
      <dsp:txXfrm>
        <a:off x="818812" y="1258111"/>
        <a:ext cx="1486574" cy="773127"/>
      </dsp:txXfrm>
    </dsp:sp>
    <dsp:sp modelId="{88656768-5176-412E-91DE-CB704B407BCE}">
      <dsp:nvSpPr>
        <dsp:cNvPr id="0" name=""/>
        <dsp:cNvSpPr/>
      </dsp:nvSpPr>
      <dsp:spPr>
        <a:xfrm rot="5400000">
          <a:off x="1408118" y="2075822"/>
          <a:ext cx="307962" cy="369555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-5400000">
        <a:off x="1451233" y="2106619"/>
        <a:ext cx="221733" cy="215573"/>
      </dsp:txXfrm>
    </dsp:sp>
    <dsp:sp modelId="{8A9A99CF-B63B-435B-8CB2-0F1C6F357F56}">
      <dsp:nvSpPr>
        <dsp:cNvPr id="0" name=""/>
        <dsp:cNvSpPr/>
      </dsp:nvSpPr>
      <dsp:spPr>
        <a:xfrm>
          <a:off x="794759" y="2465908"/>
          <a:ext cx="1534680" cy="82123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Calibri" panose="020F0502020204030204" pitchFamily="34" charset="0"/>
              <a:cs typeface="Calibri" panose="020F0502020204030204" pitchFamily="34" charset="0"/>
            </a:rPr>
            <a:t>Local Government</a:t>
          </a:r>
        </a:p>
      </dsp:txBody>
      <dsp:txXfrm>
        <a:off x="818812" y="2489961"/>
        <a:ext cx="1486574" cy="773127"/>
      </dsp:txXfrm>
    </dsp:sp>
    <dsp:sp modelId="{5F9C7A63-EC92-4CA9-B2DB-BC0C3D7F931D}">
      <dsp:nvSpPr>
        <dsp:cNvPr id="0" name=""/>
        <dsp:cNvSpPr/>
      </dsp:nvSpPr>
      <dsp:spPr>
        <a:xfrm rot="5400000">
          <a:off x="1408118" y="3307672"/>
          <a:ext cx="307962" cy="369555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 rot="-5400000">
        <a:off x="1451233" y="3338469"/>
        <a:ext cx="221733" cy="215573"/>
      </dsp:txXfrm>
    </dsp:sp>
    <dsp:sp modelId="{F2A015EB-B13B-4F02-9740-CB328DAF7379}">
      <dsp:nvSpPr>
        <dsp:cNvPr id="0" name=""/>
        <dsp:cNvSpPr/>
      </dsp:nvSpPr>
      <dsp:spPr>
        <a:xfrm>
          <a:off x="794759" y="3697758"/>
          <a:ext cx="1534680" cy="82123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>
              <a:latin typeface="Calibri" panose="020F0502020204030204" pitchFamily="34" charset="0"/>
              <a:cs typeface="Calibri" panose="020F0502020204030204" pitchFamily="34" charset="0"/>
            </a:rPr>
            <a:t>Nonprofit</a:t>
          </a:r>
        </a:p>
      </dsp:txBody>
      <dsp:txXfrm>
        <a:off x="818812" y="3721811"/>
        <a:ext cx="1486574" cy="7731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0E3D9F-B5D4-441F-8252-579903F9E955}">
      <dsp:nvSpPr>
        <dsp:cNvPr id="0" name=""/>
        <dsp:cNvSpPr/>
      </dsp:nvSpPr>
      <dsp:spPr>
        <a:xfrm>
          <a:off x="2458919" y="2029743"/>
          <a:ext cx="1559160" cy="1559160"/>
        </a:xfrm>
        <a:prstGeom prst="ellipse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>
              <a:effectLst/>
              <a:latin typeface="Calibri" panose="020F0502020204030204" pitchFamily="34" charset="0"/>
              <a:cs typeface="Calibri" panose="020F0502020204030204" pitchFamily="34" charset="0"/>
            </a:rPr>
            <a:t>Fiscal Disaster</a:t>
          </a:r>
        </a:p>
      </dsp:txBody>
      <dsp:txXfrm>
        <a:off x="2687253" y="2258077"/>
        <a:ext cx="1102492" cy="1102492"/>
      </dsp:txXfrm>
    </dsp:sp>
    <dsp:sp modelId="{017B7699-D286-4916-956B-7DD8BC0413AE}">
      <dsp:nvSpPr>
        <dsp:cNvPr id="0" name=""/>
        <dsp:cNvSpPr/>
      </dsp:nvSpPr>
      <dsp:spPr>
        <a:xfrm rot="5400000">
          <a:off x="3147785" y="1500416"/>
          <a:ext cx="330545" cy="530114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197367" y="1556858"/>
        <a:ext cx="231382" cy="318068"/>
      </dsp:txXfrm>
    </dsp:sp>
    <dsp:sp modelId="{6FCD1F9F-31DD-469E-B215-01963B3A3D31}">
      <dsp:nvSpPr>
        <dsp:cNvPr id="0" name=""/>
        <dsp:cNvSpPr/>
      </dsp:nvSpPr>
      <dsp:spPr>
        <a:xfrm>
          <a:off x="2536877" y="2828"/>
          <a:ext cx="1403244" cy="1403244"/>
        </a:xfrm>
        <a:prstGeom prst="ellipse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err="1">
              <a:latin typeface="Calibri" panose="020F0502020204030204" pitchFamily="34" charset="0"/>
              <a:cs typeface="Calibri" panose="020F0502020204030204" pitchFamily="34" charset="0"/>
            </a:rPr>
            <a:t>Deobligation</a:t>
          </a:r>
          <a:r>
            <a:rPr lang="en-US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 of Funds</a:t>
          </a:r>
        </a:p>
      </dsp:txBody>
      <dsp:txXfrm>
        <a:off x="2742377" y="208328"/>
        <a:ext cx="992244" cy="992244"/>
      </dsp:txXfrm>
    </dsp:sp>
    <dsp:sp modelId="{84963DA3-156C-4BDA-811D-516EE99BE50B}">
      <dsp:nvSpPr>
        <dsp:cNvPr id="0" name=""/>
        <dsp:cNvSpPr/>
      </dsp:nvSpPr>
      <dsp:spPr>
        <a:xfrm rot="8485714">
          <a:off x="3952221" y="1869613"/>
          <a:ext cx="330545" cy="53011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040567" y="1944722"/>
        <a:ext cx="231382" cy="318068"/>
      </dsp:txXfrm>
    </dsp:sp>
    <dsp:sp modelId="{CBC4BBE7-8687-4326-A051-3979A3F295FF}">
      <dsp:nvSpPr>
        <dsp:cNvPr id="0" name=""/>
        <dsp:cNvSpPr/>
      </dsp:nvSpPr>
      <dsp:spPr>
        <a:xfrm>
          <a:off x="4182533" y="795334"/>
          <a:ext cx="1403244" cy="1403244"/>
        </a:xfrm>
        <a:prstGeom prst="ellipse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Payments temporarily withheld</a:t>
          </a:r>
        </a:p>
      </dsp:txBody>
      <dsp:txXfrm>
        <a:off x="4388033" y="1000834"/>
        <a:ext cx="992244" cy="992244"/>
      </dsp:txXfrm>
    </dsp:sp>
    <dsp:sp modelId="{7B5A0733-56AC-47A0-B4CF-ED9D9F15E8DF}">
      <dsp:nvSpPr>
        <dsp:cNvPr id="0" name=""/>
        <dsp:cNvSpPr/>
      </dsp:nvSpPr>
      <dsp:spPr>
        <a:xfrm rot="11571429">
          <a:off x="4161163" y="2785047"/>
          <a:ext cx="330545" cy="530114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259083" y="2902103"/>
        <a:ext cx="231382" cy="318068"/>
      </dsp:txXfrm>
    </dsp:sp>
    <dsp:sp modelId="{C1CDD00E-DFEA-4C14-8AB0-9E693C4DAD03}">
      <dsp:nvSpPr>
        <dsp:cNvPr id="0" name=""/>
        <dsp:cNvSpPr/>
      </dsp:nvSpPr>
      <dsp:spPr>
        <a:xfrm>
          <a:off x="4588976" y="2576079"/>
          <a:ext cx="1403244" cy="1403244"/>
        </a:xfrm>
        <a:prstGeom prst="ellipse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Recovery work not reimbursed</a:t>
          </a:r>
        </a:p>
      </dsp:txBody>
      <dsp:txXfrm>
        <a:off x="4794476" y="2781579"/>
        <a:ext cx="992244" cy="992244"/>
      </dsp:txXfrm>
    </dsp:sp>
    <dsp:sp modelId="{39F6ADCB-E26F-4024-BCA9-F0AC3737287C}">
      <dsp:nvSpPr>
        <dsp:cNvPr id="0" name=""/>
        <dsp:cNvSpPr/>
      </dsp:nvSpPr>
      <dsp:spPr>
        <a:xfrm rot="14657143">
          <a:off x="3542715" y="3519169"/>
          <a:ext cx="330545" cy="530114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613809" y="3669863"/>
        <a:ext cx="231382" cy="318068"/>
      </dsp:txXfrm>
    </dsp:sp>
    <dsp:sp modelId="{12B9618F-CB61-4522-BCB7-13AD51436011}">
      <dsp:nvSpPr>
        <dsp:cNvPr id="0" name=""/>
        <dsp:cNvSpPr/>
      </dsp:nvSpPr>
      <dsp:spPr>
        <a:xfrm>
          <a:off x="3450147" y="4004126"/>
          <a:ext cx="1403244" cy="1403244"/>
        </a:xfrm>
        <a:prstGeom prst="ellipse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Suspending federal award</a:t>
          </a:r>
        </a:p>
      </dsp:txBody>
      <dsp:txXfrm>
        <a:off x="3655647" y="4209626"/>
        <a:ext cx="992244" cy="992244"/>
      </dsp:txXfrm>
    </dsp:sp>
    <dsp:sp modelId="{3F8E2A9D-2039-45E6-ACDF-DD54A2F218F8}">
      <dsp:nvSpPr>
        <dsp:cNvPr id="0" name=""/>
        <dsp:cNvSpPr/>
      </dsp:nvSpPr>
      <dsp:spPr>
        <a:xfrm rot="17742857">
          <a:off x="2603739" y="3519169"/>
          <a:ext cx="330545" cy="530114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10800000">
        <a:off x="2631808" y="3669863"/>
        <a:ext cx="231382" cy="318068"/>
      </dsp:txXfrm>
    </dsp:sp>
    <dsp:sp modelId="{76A62F51-9E1E-4054-B916-23501AB5C001}">
      <dsp:nvSpPr>
        <dsp:cNvPr id="0" name=""/>
        <dsp:cNvSpPr/>
      </dsp:nvSpPr>
      <dsp:spPr>
        <a:xfrm>
          <a:off x="1623607" y="4004126"/>
          <a:ext cx="1403244" cy="1403244"/>
        </a:xfrm>
        <a:prstGeom prst="ellipse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Debarment from further awards</a:t>
          </a:r>
        </a:p>
      </dsp:txBody>
      <dsp:txXfrm>
        <a:off x="1829107" y="4209626"/>
        <a:ext cx="992244" cy="992244"/>
      </dsp:txXfrm>
    </dsp:sp>
    <dsp:sp modelId="{C38C4F59-97AD-4EAE-931C-F68F1601AC19}">
      <dsp:nvSpPr>
        <dsp:cNvPr id="0" name=""/>
        <dsp:cNvSpPr/>
      </dsp:nvSpPr>
      <dsp:spPr>
        <a:xfrm rot="20828571">
          <a:off x="2051301" y="2785047"/>
          <a:ext cx="330545" cy="530114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10800000">
        <a:off x="2052544" y="2902103"/>
        <a:ext cx="231382" cy="318068"/>
      </dsp:txXfrm>
    </dsp:sp>
    <dsp:sp modelId="{D170A05E-4BCA-4B46-B352-D803C07B34BD}">
      <dsp:nvSpPr>
        <dsp:cNvPr id="0" name=""/>
        <dsp:cNvSpPr/>
      </dsp:nvSpPr>
      <dsp:spPr>
        <a:xfrm>
          <a:off x="484778" y="2576079"/>
          <a:ext cx="1403244" cy="1403244"/>
        </a:xfrm>
        <a:prstGeom prst="ellipse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Negative Publicity</a:t>
          </a:r>
        </a:p>
      </dsp:txBody>
      <dsp:txXfrm>
        <a:off x="690278" y="2781579"/>
        <a:ext cx="992244" cy="992244"/>
      </dsp:txXfrm>
    </dsp:sp>
    <dsp:sp modelId="{2C8CA53E-2A46-4328-95D6-D477B8838130}">
      <dsp:nvSpPr>
        <dsp:cNvPr id="0" name=""/>
        <dsp:cNvSpPr/>
      </dsp:nvSpPr>
      <dsp:spPr>
        <a:xfrm rot="2314286">
          <a:off x="2260243" y="1869613"/>
          <a:ext cx="330545" cy="530114"/>
        </a:xfrm>
        <a:prstGeom prst="righ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b="1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 rot="10800000">
        <a:off x="2271060" y="1944722"/>
        <a:ext cx="231382" cy="318068"/>
      </dsp:txXfrm>
    </dsp:sp>
    <dsp:sp modelId="{7FCB0EA7-C9E5-4F52-846F-4015E7946E8E}">
      <dsp:nvSpPr>
        <dsp:cNvPr id="0" name=""/>
        <dsp:cNvSpPr/>
      </dsp:nvSpPr>
      <dsp:spPr>
        <a:xfrm>
          <a:off x="891221" y="795334"/>
          <a:ext cx="1403244" cy="1403244"/>
        </a:xfrm>
        <a:prstGeom prst="ellipse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State and federal investigation</a:t>
          </a:r>
        </a:p>
      </dsp:txBody>
      <dsp:txXfrm>
        <a:off x="1096721" y="1000834"/>
        <a:ext cx="992244" cy="9922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B2A2E1-4442-4492-9BB3-CC291B2A97F0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1CCC80-5E20-41FF-92D4-31D497400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6346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17DE8DC2-A5B0-41DE-9D58-714C48B5B125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7FCAFA38-33D2-40C2-BB64-826AEED33C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593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Arial" pitchFamily="34" charset="0"/>
              </a:rPr>
              <a:t>Tell us where you’re from and how</a:t>
            </a:r>
            <a:r>
              <a:rPr lang="en-US" baseline="0" dirty="0">
                <a:latin typeface="Arial" pitchFamily="34" charset="0"/>
              </a:rPr>
              <a:t> many are viewing at your site</a:t>
            </a:r>
          </a:p>
          <a:p>
            <a:r>
              <a:rPr lang="en-US" baseline="0" dirty="0">
                <a:latin typeface="Arial" pitchFamily="34" charset="0"/>
              </a:rPr>
              <a:t>Other housekeeping instructions (Norma read moderator script)</a:t>
            </a:r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1333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3237" fontAlgn="base">
              <a:spcBef>
                <a:spcPct val="0"/>
              </a:spcBef>
              <a:spcAft>
                <a:spcPct val="0"/>
              </a:spcAft>
              <a:defRPr/>
            </a:pPr>
            <a:fld id="{28319B27-2AE5-46A1-9104-2EABDBBA4F85}" type="slidenum">
              <a:rPr lang="en-US">
                <a:solidFill>
                  <a:prstClr val="black"/>
                </a:solidFill>
                <a:latin typeface="Tahoma" charset="0"/>
                <a:cs typeface="Arial" charset="0"/>
              </a:rPr>
              <a:pPr defTabSz="933237"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>
              <a:solidFill>
                <a:prstClr val="black"/>
              </a:solidFill>
              <a:latin typeface="Tahoma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16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704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319B27-2AE5-46A1-9104-2EABDBBA4F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+mn-ea"/>
                <a:cs typeface="Arial" charset="0"/>
              </a:rPr>
              <a:pPr marL="0" marR="0" lvl="0" indent="0" algn="r" defTabSz="94704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6649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Items in red (on click) mirror state HUB good faith efforts.  Items</a:t>
            </a:r>
            <a:r>
              <a:rPr lang="en-US" baseline="0" dirty="0"/>
              <a:t> 3 and 4 are “where feasible”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3237" fontAlgn="base">
              <a:spcBef>
                <a:spcPct val="0"/>
              </a:spcBef>
              <a:spcAft>
                <a:spcPct val="0"/>
              </a:spcAft>
              <a:defRPr/>
            </a:pPr>
            <a:fld id="{28319B27-2AE5-46A1-9104-2EABDBBA4F85}" type="slidenum">
              <a:rPr lang="en-US">
                <a:solidFill>
                  <a:prstClr val="black"/>
                </a:solidFill>
                <a:latin typeface="Tahoma" charset="0"/>
                <a:cs typeface="Arial" charset="0"/>
              </a:rPr>
              <a:pPr defTabSz="933237"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>
              <a:solidFill>
                <a:prstClr val="black"/>
              </a:solidFill>
              <a:latin typeface="Tahoma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571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Adopted December 2013 and went into effect in 2014;</a:t>
            </a:r>
            <a:r>
              <a:rPr lang="en-US" baseline="0" dirty="0"/>
              <a:t> grace period for local governments and non-profits extended to December 2017.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3237" fontAlgn="base">
              <a:spcBef>
                <a:spcPct val="0"/>
              </a:spcBef>
              <a:spcAft>
                <a:spcPct val="0"/>
              </a:spcAft>
              <a:defRPr/>
            </a:pPr>
            <a:fld id="{28319B27-2AE5-46A1-9104-2EABDBBA4F85}" type="slidenum">
              <a:rPr lang="en-US">
                <a:solidFill>
                  <a:prstClr val="black"/>
                </a:solidFill>
                <a:latin typeface="Tahoma" charset="0"/>
                <a:cs typeface="Arial" charset="0"/>
              </a:rPr>
              <a:pPr defTabSz="933237"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>
              <a:solidFill>
                <a:prstClr val="black"/>
              </a:solidFill>
              <a:latin typeface="Tahoma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328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Definition of non-federal entity on screen comes from federal code.  Note that it includes states, nonprofits, Indian tribes, universities and colleges, and local governments</a:t>
            </a:r>
          </a:p>
          <a:p>
            <a:endParaRPr lang="en-US" dirty="0"/>
          </a:p>
          <a:p>
            <a:r>
              <a:rPr lang="en-US" dirty="0"/>
              <a:t>So who is a local government?  Basically, in North Carolina terms, any political subdivision of the state, meaning a governmental entity that is not a state agency.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3237" fontAlgn="base">
              <a:spcBef>
                <a:spcPct val="0"/>
              </a:spcBef>
              <a:spcAft>
                <a:spcPct val="0"/>
              </a:spcAft>
              <a:defRPr/>
            </a:pPr>
            <a:fld id="{28319B27-2AE5-46A1-9104-2EABDBBA4F85}" type="slidenum">
              <a:rPr lang="en-US">
                <a:solidFill>
                  <a:prstClr val="black"/>
                </a:solidFill>
                <a:latin typeface="Tahoma" charset="0"/>
                <a:cs typeface="Arial" charset="0"/>
              </a:rPr>
              <a:pPr defTabSz="933237"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>
              <a:solidFill>
                <a:prstClr val="black"/>
              </a:solidFill>
              <a:latin typeface="Tahoma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482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States follow their own</a:t>
            </a:r>
            <a:r>
              <a:rPr lang="en-US" baseline="0" dirty="0"/>
              <a:t> procurement requirements, but are subject to other provisions of the UG such as monitoring and compliance requirements</a:t>
            </a:r>
          </a:p>
          <a:p>
            <a:endParaRPr lang="en-US" baseline="0" dirty="0"/>
          </a:p>
          <a:p>
            <a:r>
              <a:rPr lang="en-US" baseline="0" dirty="0"/>
              <a:t>Nonprofit covered also if state allocates directly to nonprofit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3237" fontAlgn="base">
              <a:spcBef>
                <a:spcPct val="0"/>
              </a:spcBef>
              <a:spcAft>
                <a:spcPct val="0"/>
              </a:spcAft>
              <a:defRPr/>
            </a:pPr>
            <a:fld id="{28319B27-2AE5-46A1-9104-2EABDBBA4F85}" type="slidenum">
              <a:rPr lang="en-US">
                <a:solidFill>
                  <a:prstClr val="black"/>
                </a:solidFill>
                <a:latin typeface="Tahoma" charset="0"/>
                <a:cs typeface="Arial" charset="0"/>
              </a:rPr>
              <a:pPr defTabSz="933237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>
              <a:solidFill>
                <a:prstClr val="black"/>
              </a:solidFill>
              <a:latin typeface="Tahoma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265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r>
              <a:rPr lang="en-US" dirty="0"/>
              <a:t>Assume UG applies unless federal grantor agency confirms otherwise-</a:t>
            </a:r>
          </a:p>
          <a:p>
            <a:r>
              <a:rPr lang="en-US" dirty="0"/>
              <a:t>Treasurer’s Office Addendum to Memo 2018-06 provides this guidance</a:t>
            </a:r>
          </a:p>
          <a:p>
            <a:endParaRPr lang="en-US" dirty="0"/>
          </a:p>
          <a:p>
            <a:r>
              <a:rPr lang="en-US" dirty="0"/>
              <a:t>Jim discuss specific grants</a:t>
            </a:r>
          </a:p>
          <a:p>
            <a:endParaRPr lang="en-US" dirty="0"/>
          </a:p>
          <a:p>
            <a:r>
              <a:rPr lang="en-US" dirty="0"/>
              <a:t>Ex: USDA loans NOT covered/USDA grants ARE covered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3237" fontAlgn="base">
              <a:spcBef>
                <a:spcPct val="0"/>
              </a:spcBef>
              <a:spcAft>
                <a:spcPct val="0"/>
              </a:spcAft>
              <a:defRPr/>
            </a:pPr>
            <a:fld id="{28319B27-2AE5-46A1-9104-2EABDBBA4F85}" type="slidenum">
              <a:rPr lang="en-US">
                <a:solidFill>
                  <a:prstClr val="black"/>
                </a:solidFill>
                <a:latin typeface="Tahoma" charset="0"/>
                <a:cs typeface="Arial" charset="0"/>
              </a:rPr>
              <a:pPr defTabSz="933237"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>
              <a:solidFill>
                <a:prstClr val="black"/>
              </a:solidFill>
              <a:latin typeface="Tahoma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980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 C.F.R. § 200.338:</a:t>
            </a:r>
          </a:p>
          <a:p>
            <a:r>
              <a:rPr lang="en-US" dirty="0"/>
              <a:t>(1) Requiring payments as reimbursements rather than advance payments;</a:t>
            </a:r>
          </a:p>
          <a:p>
            <a:r>
              <a:rPr lang="en-US" dirty="0"/>
              <a:t>(2) Withholding authority to proceed to the next phase until receipt of evidence of acceptable performance within a given period of performance;</a:t>
            </a:r>
          </a:p>
          <a:p>
            <a:r>
              <a:rPr lang="en-US" dirty="0"/>
              <a:t>(3) Requiring additional, more detailed financial reports;</a:t>
            </a:r>
          </a:p>
          <a:p>
            <a:r>
              <a:rPr lang="en-US" dirty="0"/>
              <a:t>(4) Requiring additional project monitoring</a:t>
            </a:r>
          </a:p>
          <a:p>
            <a:r>
              <a:rPr lang="en-US" dirty="0"/>
              <a:t>(5) Requiring the non-Federal entity to obtain technical or management assistance;</a:t>
            </a:r>
          </a:p>
          <a:p>
            <a:r>
              <a:rPr lang="en-US" dirty="0"/>
              <a:t>(6) Establishing additional prior approvals.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3237" fontAlgn="base">
              <a:spcBef>
                <a:spcPct val="0"/>
              </a:spcBef>
              <a:spcAft>
                <a:spcPct val="0"/>
              </a:spcAft>
              <a:defRPr/>
            </a:pPr>
            <a:fld id="{28319B27-2AE5-46A1-9104-2EABDBBA4F85}" type="slidenum">
              <a:rPr lang="en-US">
                <a:solidFill>
                  <a:prstClr val="black"/>
                </a:solidFill>
                <a:latin typeface="Tahoma" charset="0"/>
                <a:cs typeface="Arial" charset="0"/>
              </a:rPr>
              <a:pPr defTabSz="933237"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>
              <a:solidFill>
                <a:prstClr val="black"/>
              </a:solidFill>
              <a:latin typeface="Tahoma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495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 C.F.R. § 200.338:</a:t>
            </a:r>
          </a:p>
          <a:p>
            <a:r>
              <a:rPr lang="en-US" dirty="0"/>
              <a:t>(1) Requiring payments as reimbursements rather than advance payments;</a:t>
            </a:r>
          </a:p>
          <a:p>
            <a:r>
              <a:rPr lang="en-US" dirty="0"/>
              <a:t>(2) Withholding authority to proceed to the next phase until receipt of evidence of acceptable performance within a given period of performance;</a:t>
            </a:r>
          </a:p>
          <a:p>
            <a:r>
              <a:rPr lang="en-US" dirty="0"/>
              <a:t>(3) Requiring additional, more detailed financial reports;</a:t>
            </a:r>
          </a:p>
          <a:p>
            <a:r>
              <a:rPr lang="en-US" dirty="0"/>
              <a:t>(4) Requiring additional project monitoring</a:t>
            </a:r>
          </a:p>
          <a:p>
            <a:r>
              <a:rPr lang="en-US" dirty="0"/>
              <a:t>(5) Requiring the non-Federal entity to obtain technical or management assistance;</a:t>
            </a:r>
          </a:p>
          <a:p>
            <a:r>
              <a:rPr lang="en-US" dirty="0"/>
              <a:t>(6) Establishing additional prior approvals.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19B27-2AE5-46A1-9104-2EABDBBA4F8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183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319B27-2AE5-46A1-9104-2EABDBBA4F8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029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319B27-2AE5-46A1-9104-2EABDBBA4F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+mn-ea"/>
                <a:cs typeface="Arial" charset="0"/>
              </a:rPr>
              <a:pPr marL="0" marR="0" lvl="0" indent="0" algn="r" defTabSz="91427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501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DFF5B-1129-48E9-B7B0-247149E0DF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470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C7985-CCEA-4C46-BD10-3D1CEED1B5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187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499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499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86B24-B073-438E-99CE-EE7DB4E7DB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344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-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99" r="75000"/>
          <a:stretch>
            <a:fillRect/>
          </a:stretch>
        </p:blipFill>
        <p:spPr bwMode="auto">
          <a:xfrm>
            <a:off x="0" y="6172200"/>
            <a:ext cx="2286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3400" y="3429000"/>
            <a:ext cx="8610600" cy="1524000"/>
          </a:xfrm>
        </p:spPr>
        <p:txBody>
          <a:bodyPr anchor="b"/>
          <a:lstStyle>
            <a:lvl1pPr algn="l">
              <a:defRPr b="1" baseline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Local Government Purchasing and Contracting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4953000"/>
            <a:ext cx="8610600" cy="1075189"/>
          </a:xfrm>
        </p:spPr>
        <p:txBody>
          <a:bodyPr>
            <a:normAutofit/>
          </a:bodyPr>
          <a:lstStyle>
            <a:lvl1pPr marL="0" indent="0" algn="l">
              <a:buNone/>
              <a:defRPr sz="2400" b="1" baseline="0">
                <a:solidFill>
                  <a:schemeClr val="bg1"/>
                </a:solidFill>
                <a:effectLst/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Norma Houston</a:t>
            </a:r>
          </a:p>
          <a:p>
            <a:r>
              <a:rPr lang="en-US" dirty="0"/>
              <a:t>2013 Basic Principles of Local Government </a:t>
            </a:r>
            <a:r>
              <a:rPr lang="en-US" dirty="0" err="1"/>
              <a:t>Purchsing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77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ckground 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84"/>
          <a:stretch>
            <a:fillRect/>
          </a:stretch>
        </p:blipFill>
        <p:spPr bwMode="auto">
          <a:xfrm>
            <a:off x="0" y="6418263"/>
            <a:ext cx="9144000" cy="43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9533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58" y="0"/>
            <a:ext cx="4539842" cy="3200400"/>
          </a:xfrm>
        </p:spPr>
        <p:txBody>
          <a:bodyPr anchor="b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176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ckground without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602804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OGPPT_Cupploa_nochimney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66950"/>
            <a:ext cx="9144000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304800"/>
            <a:ext cx="7772400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362200"/>
            <a:ext cx="6400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669860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95400" y="6400800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4008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ACBEFA-230E-4316-9AE7-CC192F033F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46264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95400" y="6400800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4008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FEC1F-A47D-43D8-AA71-4000EEFA89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681221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556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556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1295400" y="6400800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4008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10FE9-C078-4A35-86BF-BBDADCA619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91018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DD3AA8-3D83-4CED-A62A-07C284F110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1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6047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0023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6047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0023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1295400" y="6400800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4008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71DE1-B4B3-4B12-8011-E4CD85DEC2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97062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1295400" y="6400800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4008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71A21-FD71-4194-8356-92DC741253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394723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1295400" y="6400800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4008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4D525-14E5-4E6E-8217-95AFDC47C5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963407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1295400" y="6400800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4008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C7A6A-49A0-4861-B51F-E10076A525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281232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1295400" y="6400800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4008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EF0D6-E6D7-4835-A90F-8A43CF798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257805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95400" y="6400800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4008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E9E927-8BFB-4710-B304-44532145B2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58254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95400" y="6400800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4008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212A3A-9AFA-4D45-99F9-0DCD49BEA1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004095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POnTheFly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3" name="TPChart" hidden="1"/>
          <p:cNvGraphicFramePr/>
          <p:nvPr userDrawn="1">
            <p:extLst/>
          </p:nvPr>
        </p:nvGraphicFramePr>
        <p:xfrm>
          <a:off x="6350000" y="1600200"/>
          <a:ext cx="2540000" cy="25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6783153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OGPPT_Cupploa_nochimney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66950"/>
            <a:ext cx="9144000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304800"/>
            <a:ext cx="7772400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362200"/>
            <a:ext cx="6400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687915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95400" y="6400800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4008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ACBEFA-230E-4316-9AE7-CC192F033F4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90370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EA507D-2455-4D7A-8875-71DF8C44E2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907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95400" y="6400800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4008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FEC1F-A47D-43D8-AA71-4000EEFA899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072855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556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556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1295400" y="6400800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4008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10FE9-C078-4A35-86BF-BBDADCA6192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807976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6047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0023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6047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0023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1295400" y="6400800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4008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71DE1-B4B3-4B12-8011-E4CD85DEC216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542690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1295400" y="6400800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4008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71A21-FD71-4194-8356-92DC741253D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042193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1295400" y="6400800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4008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4D525-14E5-4E6E-8217-95AFDC47C56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442346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1295400" y="6400800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4008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C7A6A-49A0-4861-B51F-E10076A5258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792475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1295400" y="6400800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4008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EF0D6-E6D7-4835-A90F-8A43CF7987F6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865867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95400" y="6400800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4008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E9E927-8BFB-4710-B304-44532145B22C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596167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95400" y="6400800"/>
            <a:ext cx="9144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4008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212A3A-9AFA-4D45-99F9-0DCD49BEA19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536879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OGPPT_Cupploa_nochimney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66950"/>
            <a:ext cx="9144000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304800"/>
            <a:ext cx="7772400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362200"/>
            <a:ext cx="6400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98677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AF4C5F-0F46-4A51-8703-7DE2D667FB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6632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82296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CBEFA-230E-4316-9AE7-CC192F033F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751591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FEC1F-A47D-43D8-AA71-4000EEFA89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711041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556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556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10FE9-C078-4A35-86BF-BBDADCA619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04253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6047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0023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6047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0023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71DE1-B4B3-4B12-8011-E4CD85DEC2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390190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71A21-FD71-4194-8356-92DC741253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41630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4D525-14E5-4E6E-8217-95AFDC47C5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965521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C7A6A-49A0-4861-B51F-E10076A525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966392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EF0D6-E6D7-4835-A90F-8A43CF798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338781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9E927-8BFB-4710-B304-44532145B2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502560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12A3A-9AFA-4D45-99F9-0DCD49BEA1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19393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34076-798E-4E06-AE38-30914A59AD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354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C524B-B710-477F-80FF-CAD22EB6E7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238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57E3E-84ED-4908-9075-3EA77DDD59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757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A0F27-8C42-4215-9FCB-996D3C71C1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786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40148-B020-4AB7-8083-78B745C87E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66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microsoft.com/office/2007/relationships/hdphoto" Target="../media/hdphoto1.wdp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36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>
                <a:srgbClr val="898989"/>
              </a:buClr>
              <a:buSzPct val="100000"/>
              <a:buFont typeface="Arial" charset="0"/>
              <a:buNone/>
              <a:tabLst>
                <a:tab pos="723900" algn="l"/>
                <a:tab pos="1447800" algn="l"/>
              </a:tabLst>
              <a:defRPr sz="1200">
                <a:solidFill>
                  <a:srgbClr val="898989"/>
                </a:solidFill>
                <a:latin typeface="Times New Roman" pitchFamily="16" charset="0"/>
                <a:ea typeface="+mn-ea"/>
                <a:cs typeface="Lucida Sans Unicode" charset="0"/>
              </a:defRPr>
            </a:lvl1pPr>
          </a:lstStyle>
          <a:p>
            <a:pPr defTabSz="457200">
              <a:defRPr/>
            </a:pPr>
            <a:endParaRPr lang="en-US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124200" y="6308725"/>
            <a:ext cx="28956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457200"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36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>
                <a:srgbClr val="898989"/>
              </a:buClr>
              <a:buSzPct val="100000"/>
              <a:buFont typeface="Arial" charset="0"/>
              <a:buNone/>
              <a:tabLst>
                <a:tab pos="723900" algn="l"/>
                <a:tab pos="1447800" algn="l"/>
              </a:tabLst>
              <a:defRPr sz="1200">
                <a:solidFill>
                  <a:srgbClr val="898989"/>
                </a:solidFill>
                <a:latin typeface="Times New Roman" pitchFamily="16" charset="0"/>
                <a:ea typeface="+mn-ea"/>
                <a:cs typeface="Lucida Sans Unicode" charset="0"/>
              </a:defRPr>
            </a:lvl1pPr>
          </a:lstStyle>
          <a:p>
            <a:pPr defTabSz="457200">
              <a:defRPr/>
            </a:pPr>
            <a:fld id="{A944A568-10D6-4265-91CA-E2489CCE17D6}" type="slidenum">
              <a:rPr lang="en-US"/>
              <a:pPr defTabSz="4572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591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Calibri" pitchFamily="34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Calibri" pitchFamily="34" charset="0"/>
        <a:defRPr sz="4400">
          <a:solidFill>
            <a:srgbClr val="000000"/>
          </a:solidFill>
          <a:latin typeface="Calibri" pitchFamily="32" charset="0"/>
          <a:ea typeface="MS Gothic" charset="0"/>
          <a:cs typeface="MS 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Calibri" pitchFamily="34" charset="0"/>
        <a:defRPr sz="4400">
          <a:solidFill>
            <a:srgbClr val="000000"/>
          </a:solidFill>
          <a:latin typeface="Calibri" pitchFamily="32" charset="0"/>
          <a:ea typeface="MS Gothic" charset="0"/>
          <a:cs typeface="MS 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Calibri" pitchFamily="34" charset="0"/>
        <a:defRPr sz="4400">
          <a:solidFill>
            <a:srgbClr val="000000"/>
          </a:solidFill>
          <a:latin typeface="Calibri" pitchFamily="32" charset="0"/>
          <a:ea typeface="MS Gothic" charset="0"/>
          <a:cs typeface="MS 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Calibri" pitchFamily="34" charset="0"/>
        <a:defRPr sz="4400">
          <a:solidFill>
            <a:srgbClr val="000000"/>
          </a:solidFill>
          <a:latin typeface="Calibri" pitchFamily="32" charset="0"/>
          <a:ea typeface="MS Gothic" charset="0"/>
          <a:cs typeface="MS 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Calibri" pitchFamily="32" charset="0"/>
        <a:defRPr sz="4400">
          <a:solidFill>
            <a:srgbClr val="000000"/>
          </a:solidFill>
          <a:latin typeface="Calibri" pitchFamily="32" charset="0"/>
          <a:ea typeface="MS Gothic" charset="0"/>
          <a:cs typeface="MS Gothic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Calibri" pitchFamily="32" charset="0"/>
        <a:defRPr sz="4400">
          <a:solidFill>
            <a:srgbClr val="000000"/>
          </a:solidFill>
          <a:latin typeface="Calibri" pitchFamily="32" charset="0"/>
          <a:ea typeface="MS Gothic" charset="0"/>
          <a:cs typeface="MS Gothic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Calibri" pitchFamily="32" charset="0"/>
        <a:defRPr sz="4400">
          <a:solidFill>
            <a:srgbClr val="000000"/>
          </a:solidFill>
          <a:latin typeface="Calibri" pitchFamily="32" charset="0"/>
          <a:ea typeface="MS Gothic" charset="0"/>
          <a:cs typeface="MS Gothic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Calibri" pitchFamily="32" charset="0"/>
        <a:defRPr sz="4400">
          <a:solidFill>
            <a:srgbClr val="000000"/>
          </a:solidFill>
          <a:latin typeface="Calibri" pitchFamily="32" charset="0"/>
          <a:ea typeface="MS Gothic" charset="0"/>
          <a:cs typeface="MS Gothic" charset="0"/>
        </a:defRPr>
      </a:lvl9pPr>
    </p:titleStyle>
    <p:bodyStyle>
      <a:lvl1pPr marL="341313" indent="-341313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Arial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Arial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SOG_BottomBar_full.bmp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2644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Calibri" pitchFamily="34" charset="0"/>
          <a:ea typeface="+mj-ea"/>
          <a:cs typeface="Calibri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6">
            <a:lumMod val="75000"/>
          </a:schemeClr>
        </a:buClr>
        <a:buSzPct val="110000"/>
        <a:buFont typeface="Wingdings" pitchFamily="2" charset="2"/>
        <a:buChar char="§"/>
        <a:defRPr sz="32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6"/>
        </a:buClr>
        <a:buSzPct val="110000"/>
        <a:buFont typeface="Arial" charset="0"/>
        <a:buChar char="•"/>
        <a:defRPr sz="24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6"/>
        </a:buClr>
        <a:buSzPct val="110000"/>
        <a:buFont typeface="Arial" charset="0"/>
        <a:buChar char="»"/>
        <a:defRPr sz="20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SOG_BottomBar_full.bmp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7902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Calibri" pitchFamily="34" charset="0"/>
          <a:ea typeface="+mj-ea"/>
          <a:cs typeface="Calibri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6"/>
        </a:buClr>
        <a:buSzPct val="110000"/>
        <a:buFont typeface="Wingdings" pitchFamily="2" charset="2"/>
        <a:buChar char="§"/>
        <a:defRPr sz="32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6"/>
        </a:buClr>
        <a:buSzPct val="110000"/>
        <a:buFont typeface="Arial" charset="0"/>
        <a:buChar char="•"/>
        <a:defRPr sz="24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6"/>
        </a:buClr>
        <a:buSzPct val="110000"/>
        <a:buFont typeface="Arial" charset="0"/>
        <a:buChar char="»"/>
        <a:defRPr sz="20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SOG_BottomBar_full.bmp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95400" y="6400800"/>
            <a:ext cx="9144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0" y="6400800"/>
            <a:ext cx="28956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00800"/>
            <a:ext cx="21336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865DE2A3-64AA-4AA2-844B-415FD184A7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90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Calibri" pitchFamily="34" charset="0"/>
          <a:ea typeface="+mj-ea"/>
          <a:cs typeface="Calibri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6"/>
        </a:buClr>
        <a:buSzPct val="110000"/>
        <a:buFont typeface="Wingdings" pitchFamily="2" charset="2"/>
        <a:buChar char="§"/>
        <a:defRPr sz="32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6"/>
        </a:buClr>
        <a:buSzPct val="110000"/>
        <a:buFont typeface="Arial" charset="0"/>
        <a:buChar char="•"/>
        <a:defRPr sz="24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6"/>
        </a:buClr>
        <a:buSzPct val="110000"/>
        <a:buFont typeface="Arial" charset="0"/>
        <a:buChar char="»"/>
        <a:defRPr sz="2000" kern="12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ncadmin.nc.gov/businesses/hub" TargetMode="External"/><Relationship Id="rId1" Type="http://schemas.openxmlformats.org/officeDocument/2006/relationships/slideLayout" Target="../slideLayouts/slideLayout4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purchasing.unc.edu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4.xml"/><Relationship Id="rId5" Type="http://schemas.openxmlformats.org/officeDocument/2006/relationships/hyperlink" Target="http://www.sog.unc.edu/ncem" TargetMode="Externa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nhouston@sog.unc.edu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0.xml"/><Relationship Id="rId4" Type="http://schemas.openxmlformats.org/officeDocument/2006/relationships/hyperlink" Target="mailto:tammie.hall@doa.nc.gov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17.xml"/><Relationship Id="rId7" Type="http://schemas.openxmlformats.org/officeDocument/2006/relationships/diagramQuickStyle" Target="../diagrams/quickStyle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notesSlide" Target="../notesSlides/notesSlide7.xml"/><Relationship Id="rId9" Type="http://schemas.microsoft.com/office/2007/relationships/diagramDrawing" Target="../diagrams/drawin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301846" y="371144"/>
            <a:ext cx="8653518" cy="4102961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742405" y="1741586"/>
            <a:ext cx="7772400" cy="1362075"/>
          </a:xfrm>
        </p:spPr>
        <p:txBody>
          <a:bodyPr/>
          <a:lstStyle/>
          <a:p>
            <a:pPr algn="ctr"/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MWBE Grant Funds Solicitations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38</a:t>
            </a:r>
            <a:r>
              <a:rPr lang="en-US" sz="28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Annual State Construction Conference</a:t>
            </a:r>
            <a:b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March 28, 2019</a:t>
            </a:r>
            <a:endParaRPr lang="en-US" sz="2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780211"/>
              </p:ext>
            </p:extLst>
          </p:nvPr>
        </p:nvGraphicFramePr>
        <p:xfrm>
          <a:off x="1454330" y="4621160"/>
          <a:ext cx="7231971" cy="64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53725">
                  <a:extLst>
                    <a:ext uri="{9D8B030D-6E8A-4147-A177-3AD203B41FA5}">
                      <a16:colId xmlns:a16="http://schemas.microsoft.com/office/drawing/2014/main" val="852445015"/>
                    </a:ext>
                  </a:extLst>
                </a:gridCol>
                <a:gridCol w="4578246">
                  <a:extLst>
                    <a:ext uri="{9D8B030D-6E8A-4147-A177-3AD203B41FA5}">
                      <a16:colId xmlns:a16="http://schemas.microsoft.com/office/drawing/2014/main" val="927701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Norma Houston</a:t>
                      </a:r>
                    </a:p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UNC School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of Government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Tammie E. Hall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/>
                      </a:r>
                      <a:b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Office for Historically Underutilized Businesses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0260710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37" b="80147" l="6295" r="93112">
                        <a14:foregroundMark x1="48100" y1="28493" x2="60451" y2="29596"/>
                        <a14:foregroundMark x1="26128" y1="32721" x2="86936" y2="32904"/>
                        <a14:foregroundMark x1="55938" y1="25919" x2="66390" y2="30147"/>
                        <a14:foregroundMark x1="40143" y1="57721" x2="66033" y2="67831"/>
                        <a14:foregroundMark x1="49287" y1="72426" x2="62708" y2="65625"/>
                        <a14:foregroundMark x1="21734" y1="56618" x2="40499" y2="56250"/>
                        <a14:foregroundMark x1="21496" y1="62684" x2="89074" y2="62132"/>
                        <a14:foregroundMark x1="85154" y1="33272" x2="89074" y2="33456"/>
                        <a14:foregroundMark x1="80760" y1="43382" x2="80879" y2="54779"/>
                        <a14:foregroundMark x1="25534" y1="32169" x2="25534" y2="32169"/>
                        <a14:foregroundMark x1="25891" y1="33272" x2="25891" y2="33272"/>
                        <a14:foregroundMark x1="25059" y1="33640" x2="25059" y2="33640"/>
                        <a14:foregroundMark x1="89430" y1="63051" x2="89430" y2="63051"/>
                        <a14:foregroundMark x1="88717" y1="63603" x2="88717" y2="63603"/>
                        <a14:foregroundMark x1="83135" y1="63603" x2="83135" y2="63603"/>
                        <a14:foregroundMark x1="84798" y1="63419" x2="84798" y2="63419"/>
                        <a14:foregroundMark x1="85154" y1="63787" x2="85154" y2="63787"/>
                        <a14:backgroundMark x1="72328" y1="37132" x2="87648" y2="37684"/>
                        <a14:backgroundMark x1="77078" y1="45221" x2="75891" y2="59191"/>
                        <a14:backgroundMark x1="83135" y1="44118" x2="85036" y2="45221"/>
                        <a14:backgroundMark x1="83373" y1="52390" x2="85986" y2="53125"/>
                        <a14:backgroundMark x1="82423" y1="55331" x2="85273" y2="56066"/>
                        <a14:backgroundMark x1="88480" y1="49081" x2="88480" y2="49081"/>
                        <a14:backgroundMark x1="71734" y1="36029" x2="71734" y2="36029"/>
                        <a14:backgroundMark x1="71021" y1="35478" x2="71021" y2="35478"/>
                        <a14:backgroundMark x1="23634" y1="58824" x2="23634" y2="58824"/>
                        <a14:backgroundMark x1="25534" y1="58824" x2="25534" y2="58824"/>
                        <a14:backgroundMark x1="27197" y1="59375" x2="27197" y2="59375"/>
                        <a14:backgroundMark x1="28266" y1="59375" x2="28266" y2="59375"/>
                        <a14:backgroundMark x1="34798" y1="59559" x2="34798" y2="59559"/>
                        <a14:backgroundMark x1="32898" y1="57721" x2="32898" y2="57721"/>
                        <a14:backgroundMark x1="33254" y1="33640" x2="33254" y2="33640"/>
                        <a14:backgroundMark x1="33492" y1="34375" x2="33492" y2="34375"/>
                        <a14:backgroundMark x1="34442" y1="35110" x2="34442" y2="35110"/>
                        <a14:backgroundMark x1="33135" y1="33456" x2="33254" y2="31801"/>
                        <a14:backgroundMark x1="52969" y1="77022" x2="52969" y2="77022"/>
                        <a14:backgroundMark x1="53088" y1="77206" x2="53088" y2="77206"/>
                        <a14:backgroundMark x1="53682" y1="77206" x2="53682" y2="77206"/>
                        <a14:backgroundMark x1="54276" y1="77206" x2="54276" y2="77206"/>
                        <a14:backgroundMark x1="54869" y1="77206" x2="54869" y2="77206"/>
                        <a14:backgroundMark x1="55344" y1="77206" x2="55344" y2="77206"/>
                        <a14:backgroundMark x1="25297" y1="34926" x2="33017" y2="34926"/>
                        <a14:backgroundMark x1="35036" y1="35110" x2="35036" y2="35110"/>
                        <a14:backgroundMark x1="35867" y1="35110" x2="35867" y2="35110"/>
                        <a14:backgroundMark x1="36698" y1="35110" x2="36698" y2="35110"/>
                        <a14:backgroundMark x1="37292" y1="35478" x2="37292" y2="35478"/>
                        <a14:backgroundMark x1="38124" y1="35294" x2="38124" y2="35294"/>
                        <a14:backgroundMark x1="38836" y1="35294" x2="38836" y2="35294"/>
                        <a14:backgroundMark x1="39430" y1="35294" x2="39430" y2="35294"/>
                      </a14:backgroundRemoval>
                    </a14:imgEffect>
                  </a14:imgLayer>
                </a14:imgProps>
              </a:ext>
            </a:extLst>
          </a:blip>
          <a:srcRect l="5213" t="20919" r="6740" b="20000"/>
          <a:stretch/>
        </p:blipFill>
        <p:spPr>
          <a:xfrm>
            <a:off x="4911137" y="5230760"/>
            <a:ext cx="2806409" cy="12166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7" t="21048" r="8200" b="21447"/>
          <a:stretch/>
        </p:blipFill>
        <p:spPr>
          <a:xfrm>
            <a:off x="1210038" y="5494225"/>
            <a:ext cx="3304904" cy="68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94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4000" dirty="0"/>
              <a:t>FEMA Top 10 Procurement Mistakes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325562"/>
            <a:ext cx="4572000" cy="4525963"/>
          </a:xfrm>
        </p:spPr>
        <p:txBody>
          <a:bodyPr/>
          <a:lstStyle/>
          <a:p>
            <a:pPr marL="514350" indent="-514350">
              <a:spcAft>
                <a:spcPts val="1200"/>
              </a:spcAft>
              <a:buClr>
                <a:srgbClr val="FFC000"/>
              </a:buClr>
              <a:buFont typeface="+mj-lt"/>
              <a:buAutoNum type="arabicPeriod"/>
            </a:pPr>
            <a:r>
              <a:rPr lang="en-US" dirty="0"/>
              <a:t>Bidding requirements (noncompetitive contracting)</a:t>
            </a:r>
          </a:p>
          <a:p>
            <a:pPr marL="514350" indent="-514350">
              <a:spcAft>
                <a:spcPts val="1200"/>
              </a:spcAft>
              <a:buClr>
                <a:srgbClr val="FFC000"/>
              </a:buClr>
              <a:buFont typeface="+mj-lt"/>
              <a:buAutoNum type="arabicPeriod"/>
            </a:pPr>
            <a:r>
              <a:rPr lang="en-US" dirty="0"/>
              <a:t>Sole source beyond exigent circumstances</a:t>
            </a:r>
          </a:p>
          <a:p>
            <a:pPr marL="514350" indent="-514350">
              <a:spcAft>
                <a:spcPts val="1200"/>
              </a:spcAft>
              <a:buClr>
                <a:srgbClr val="FFC000"/>
              </a:buClr>
              <a:buFont typeface="+mj-lt"/>
              <a:buAutoNum type="arabicPeriod"/>
            </a:pPr>
            <a:r>
              <a:rPr lang="en-US" dirty="0"/>
              <a:t>Piggybacking</a:t>
            </a:r>
          </a:p>
          <a:p>
            <a:pPr marL="514350" indent="-514350">
              <a:spcAft>
                <a:spcPts val="1200"/>
              </a:spcAft>
              <a:buClr>
                <a:srgbClr val="FFC000"/>
              </a:buClr>
              <a:buFont typeface="+mj-lt"/>
              <a:buAutoNum type="arabicPeriod"/>
            </a:pPr>
            <a:r>
              <a:rPr lang="en-US" dirty="0"/>
              <a:t>Time and materials contract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325562"/>
            <a:ext cx="4038600" cy="4694238"/>
          </a:xfrm>
        </p:spPr>
        <p:txBody>
          <a:bodyPr/>
          <a:lstStyle/>
          <a:p>
            <a:pPr marL="514350" indent="-514350">
              <a:spcAft>
                <a:spcPts val="1200"/>
              </a:spcAft>
              <a:buClr>
                <a:srgbClr val="FFC000"/>
              </a:buClr>
              <a:buFont typeface="+mj-lt"/>
              <a:buAutoNum type="arabicPeriod" startAt="5"/>
            </a:pPr>
            <a:r>
              <a:rPr lang="en-US" dirty="0"/>
              <a:t>Cost-plus contract</a:t>
            </a:r>
          </a:p>
          <a:p>
            <a:pPr marL="514350" indent="-514350">
              <a:spcAft>
                <a:spcPts val="1200"/>
              </a:spcAft>
              <a:buClr>
                <a:srgbClr val="FFC000"/>
              </a:buClr>
              <a:buFont typeface="+mj-lt"/>
              <a:buAutoNum type="arabicPeriod" startAt="5"/>
            </a:pPr>
            <a:r>
              <a:rPr lang="en-US" dirty="0" smtClean="0"/>
              <a:t>Missing contract </a:t>
            </a:r>
            <a:r>
              <a:rPr lang="en-US" dirty="0"/>
              <a:t>clauses</a:t>
            </a:r>
          </a:p>
          <a:p>
            <a:pPr marL="514350" indent="-514350">
              <a:spcAft>
                <a:spcPts val="1200"/>
              </a:spcAft>
              <a:buClr>
                <a:srgbClr val="FFC000"/>
              </a:buClr>
              <a:buFont typeface="+mj-lt"/>
              <a:buAutoNum type="arabicPeriod" startAt="5"/>
            </a:pPr>
            <a:r>
              <a:rPr lang="en-US" dirty="0"/>
              <a:t>Geographic preference</a:t>
            </a:r>
          </a:p>
          <a:p>
            <a:pPr marL="514350" indent="-514350">
              <a:spcAft>
                <a:spcPts val="1200"/>
              </a:spcAft>
              <a:buClr>
                <a:srgbClr val="FFC000"/>
              </a:buClr>
              <a:buFont typeface="+mj-lt"/>
              <a:buAutoNum type="arabicPeriod" startAt="5"/>
            </a:pPr>
            <a:r>
              <a:rPr lang="en-US" dirty="0" smtClean="0">
                <a:solidFill>
                  <a:srgbClr val="FF0000"/>
                </a:solidFill>
              </a:rPr>
              <a:t>MWBE </a:t>
            </a:r>
            <a:r>
              <a:rPr lang="en-US" dirty="0">
                <a:solidFill>
                  <a:srgbClr val="FF0000"/>
                </a:solidFill>
              </a:rPr>
              <a:t>solicitation</a:t>
            </a:r>
          </a:p>
          <a:p>
            <a:pPr marL="514350" indent="-514350">
              <a:spcAft>
                <a:spcPts val="1200"/>
              </a:spcAft>
              <a:buClr>
                <a:srgbClr val="FFC000"/>
              </a:buClr>
              <a:buFont typeface="+mj-lt"/>
              <a:buAutoNum type="arabicPeriod" startAt="5"/>
            </a:pPr>
            <a:r>
              <a:rPr lang="en-US" dirty="0"/>
              <a:t>No cost/price analysis</a:t>
            </a:r>
          </a:p>
          <a:p>
            <a:pPr marL="514350" indent="-514350">
              <a:spcAft>
                <a:spcPts val="1200"/>
              </a:spcAft>
              <a:buClr>
                <a:srgbClr val="FFC000"/>
              </a:buClr>
              <a:buFont typeface="+mj-lt"/>
              <a:buAutoNum type="arabicPeriod" startAt="5"/>
            </a:pPr>
            <a:r>
              <a:rPr lang="en-US" dirty="0"/>
              <a:t>Inadequate/lack of documentation</a:t>
            </a:r>
          </a:p>
        </p:txBody>
      </p:sp>
    </p:spTree>
    <p:extLst>
      <p:ext uri="{BB962C8B-B14F-4D97-AF65-F5344CB8AC3E}">
        <p14:creationId xmlns:p14="http://schemas.microsoft.com/office/powerpoint/2010/main" val="382012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1515872" y="4620614"/>
            <a:ext cx="7470648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/>
          </p:cNvCxnSpPr>
          <p:nvPr/>
        </p:nvCxnSpPr>
        <p:spPr>
          <a:xfrm>
            <a:off x="1524000" y="3386374"/>
            <a:ext cx="7470648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1524000" y="4876800"/>
            <a:ext cx="7470648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524000" y="4114800"/>
            <a:ext cx="7470648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524000" y="2438400"/>
            <a:ext cx="7467600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Construction and Repair </a:t>
            </a:r>
            <a:r>
              <a:rPr lang="en-US" sz="4000" dirty="0" smtClean="0"/>
              <a:t>Requirements</a:t>
            </a:r>
            <a:endParaRPr lang="en-US" sz="4000" dirty="0"/>
          </a:p>
        </p:txBody>
      </p:sp>
      <p:grpSp>
        <p:nvGrpSpPr>
          <p:cNvPr id="3" name="Group 2"/>
          <p:cNvGrpSpPr/>
          <p:nvPr/>
        </p:nvGrpSpPr>
        <p:grpSpPr>
          <a:xfrm>
            <a:off x="1533289" y="990600"/>
            <a:ext cx="1840676" cy="3886200"/>
            <a:chOff x="1533289" y="990600"/>
            <a:chExt cx="1840676" cy="3886200"/>
          </a:xfrm>
        </p:grpSpPr>
        <p:sp>
          <p:nvSpPr>
            <p:cNvPr id="4" name="Up Arrow 3"/>
            <p:cNvSpPr/>
            <p:nvPr/>
          </p:nvSpPr>
          <p:spPr>
            <a:xfrm>
              <a:off x="1533289" y="990600"/>
              <a:ext cx="1840676" cy="1447800"/>
            </a:xfrm>
            <a:prstGeom prst="upArrow">
              <a:avLst>
                <a:gd name="adj1" fmla="val 68331"/>
                <a:gd name="adj2" fmla="val 65132"/>
              </a:avLst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Formal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/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Bidding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824565" y="2438400"/>
              <a:ext cx="1257300" cy="16764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Informal Bidding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824565" y="4114800"/>
              <a:ext cx="1257300" cy="7620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No Method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04802" y="2297668"/>
            <a:ext cx="107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$500,000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3043" y="3974068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$30,000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7385" y="46598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$0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86465" y="4964668"/>
            <a:ext cx="1295400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State</a:t>
            </a:r>
          </a:p>
        </p:txBody>
      </p:sp>
      <p:sp>
        <p:nvSpPr>
          <p:cNvPr id="22" name="TextBox 21"/>
          <p:cNvSpPr txBox="1"/>
          <p:nvPr/>
        </p:nvSpPr>
        <p:spPr>
          <a:xfrm rot="16200000">
            <a:off x="-752448" y="3160919"/>
            <a:ext cx="1905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Cost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+mn-ea"/>
                <a:cs typeface="Arial" charset="0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of Contract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759462" y="982047"/>
            <a:ext cx="2397435" cy="3887660"/>
            <a:chOff x="3759460" y="982047"/>
            <a:chExt cx="2397435" cy="3887660"/>
          </a:xfrm>
        </p:grpSpPr>
        <p:sp>
          <p:nvSpPr>
            <p:cNvPr id="27" name="Up Arrow 2"/>
            <p:cNvSpPr/>
            <p:nvPr/>
          </p:nvSpPr>
          <p:spPr>
            <a:xfrm>
              <a:off x="3759460" y="990599"/>
              <a:ext cx="1228378" cy="2388879"/>
            </a:xfrm>
            <a:custGeom>
              <a:avLst/>
              <a:gdLst>
                <a:gd name="connsiteX0" fmla="*/ 0 w 1905000"/>
                <a:gd name="connsiteY0" fmla="*/ 952500 h 2286000"/>
                <a:gd name="connsiteX1" fmla="*/ 952500 w 1905000"/>
                <a:gd name="connsiteY1" fmla="*/ 0 h 2286000"/>
                <a:gd name="connsiteX2" fmla="*/ 1905000 w 1905000"/>
                <a:gd name="connsiteY2" fmla="*/ 952500 h 2286000"/>
                <a:gd name="connsiteX3" fmla="*/ 1590275 w 1905000"/>
                <a:gd name="connsiteY3" fmla="*/ 952500 h 2286000"/>
                <a:gd name="connsiteX4" fmla="*/ 1590275 w 1905000"/>
                <a:gd name="connsiteY4" fmla="*/ 2286000 h 2286000"/>
                <a:gd name="connsiteX5" fmla="*/ 314725 w 1905000"/>
                <a:gd name="connsiteY5" fmla="*/ 2286000 h 2286000"/>
                <a:gd name="connsiteX6" fmla="*/ 314725 w 1905000"/>
                <a:gd name="connsiteY6" fmla="*/ 952500 h 2286000"/>
                <a:gd name="connsiteX7" fmla="*/ 0 w 1905000"/>
                <a:gd name="connsiteY7" fmla="*/ 952500 h 2286000"/>
                <a:gd name="connsiteX0" fmla="*/ 0 w 1905000"/>
                <a:gd name="connsiteY0" fmla="*/ 952500 h 2286000"/>
                <a:gd name="connsiteX1" fmla="*/ 952500 w 1905000"/>
                <a:gd name="connsiteY1" fmla="*/ 0 h 2286000"/>
                <a:gd name="connsiteX2" fmla="*/ 1905000 w 1905000"/>
                <a:gd name="connsiteY2" fmla="*/ 952500 h 2286000"/>
                <a:gd name="connsiteX3" fmla="*/ 983785 w 1905000"/>
                <a:gd name="connsiteY3" fmla="*/ 28769 h 2286000"/>
                <a:gd name="connsiteX4" fmla="*/ 1590275 w 1905000"/>
                <a:gd name="connsiteY4" fmla="*/ 2286000 h 2286000"/>
                <a:gd name="connsiteX5" fmla="*/ 314725 w 1905000"/>
                <a:gd name="connsiteY5" fmla="*/ 2286000 h 2286000"/>
                <a:gd name="connsiteX6" fmla="*/ 314725 w 1905000"/>
                <a:gd name="connsiteY6" fmla="*/ 952500 h 2286000"/>
                <a:gd name="connsiteX7" fmla="*/ 0 w 1905000"/>
                <a:gd name="connsiteY7" fmla="*/ 952500 h 2286000"/>
                <a:gd name="connsiteX0" fmla="*/ 0 w 1905000"/>
                <a:gd name="connsiteY0" fmla="*/ 952500 h 2286000"/>
                <a:gd name="connsiteX1" fmla="*/ 952500 w 1905000"/>
                <a:gd name="connsiteY1" fmla="*/ 0 h 2286000"/>
                <a:gd name="connsiteX2" fmla="*/ 1905000 w 1905000"/>
                <a:gd name="connsiteY2" fmla="*/ 952500 h 2286000"/>
                <a:gd name="connsiteX3" fmla="*/ 974455 w 1905000"/>
                <a:gd name="connsiteY3" fmla="*/ 10108 h 2286000"/>
                <a:gd name="connsiteX4" fmla="*/ 1590275 w 1905000"/>
                <a:gd name="connsiteY4" fmla="*/ 2286000 h 2286000"/>
                <a:gd name="connsiteX5" fmla="*/ 314725 w 1905000"/>
                <a:gd name="connsiteY5" fmla="*/ 2286000 h 2286000"/>
                <a:gd name="connsiteX6" fmla="*/ 314725 w 1905000"/>
                <a:gd name="connsiteY6" fmla="*/ 952500 h 2286000"/>
                <a:gd name="connsiteX7" fmla="*/ 0 w 1905000"/>
                <a:gd name="connsiteY7" fmla="*/ 952500 h 2286000"/>
                <a:gd name="connsiteX0" fmla="*/ 0 w 1905000"/>
                <a:gd name="connsiteY0" fmla="*/ 952500 h 2286000"/>
                <a:gd name="connsiteX1" fmla="*/ 952500 w 1905000"/>
                <a:gd name="connsiteY1" fmla="*/ 0 h 2286000"/>
                <a:gd name="connsiteX2" fmla="*/ 1905000 w 1905000"/>
                <a:gd name="connsiteY2" fmla="*/ 952500 h 2286000"/>
                <a:gd name="connsiteX3" fmla="*/ 955794 w 1905000"/>
                <a:gd name="connsiteY3" fmla="*/ 10108 h 2286000"/>
                <a:gd name="connsiteX4" fmla="*/ 1590275 w 1905000"/>
                <a:gd name="connsiteY4" fmla="*/ 2286000 h 2286000"/>
                <a:gd name="connsiteX5" fmla="*/ 314725 w 1905000"/>
                <a:gd name="connsiteY5" fmla="*/ 2286000 h 2286000"/>
                <a:gd name="connsiteX6" fmla="*/ 314725 w 1905000"/>
                <a:gd name="connsiteY6" fmla="*/ 952500 h 2286000"/>
                <a:gd name="connsiteX7" fmla="*/ 0 w 1905000"/>
                <a:gd name="connsiteY7" fmla="*/ 952500 h 2286000"/>
                <a:gd name="connsiteX0" fmla="*/ 0 w 1905000"/>
                <a:gd name="connsiteY0" fmla="*/ 952500 h 2286000"/>
                <a:gd name="connsiteX1" fmla="*/ 952500 w 1905000"/>
                <a:gd name="connsiteY1" fmla="*/ 0 h 2286000"/>
                <a:gd name="connsiteX2" fmla="*/ 1905000 w 1905000"/>
                <a:gd name="connsiteY2" fmla="*/ 952500 h 2286000"/>
                <a:gd name="connsiteX3" fmla="*/ 955794 w 1905000"/>
                <a:gd name="connsiteY3" fmla="*/ 10108 h 2286000"/>
                <a:gd name="connsiteX4" fmla="*/ 983785 w 1905000"/>
                <a:gd name="connsiteY4" fmla="*/ 2286000 h 2286000"/>
                <a:gd name="connsiteX5" fmla="*/ 314725 w 1905000"/>
                <a:gd name="connsiteY5" fmla="*/ 2286000 h 2286000"/>
                <a:gd name="connsiteX6" fmla="*/ 314725 w 1905000"/>
                <a:gd name="connsiteY6" fmla="*/ 952500 h 2286000"/>
                <a:gd name="connsiteX7" fmla="*/ 0 w 1905000"/>
                <a:gd name="connsiteY7" fmla="*/ 952500 h 2286000"/>
                <a:gd name="connsiteX0" fmla="*/ 0 w 1905000"/>
                <a:gd name="connsiteY0" fmla="*/ 952500 h 2286000"/>
                <a:gd name="connsiteX1" fmla="*/ 952500 w 1905000"/>
                <a:gd name="connsiteY1" fmla="*/ 0 h 2286000"/>
                <a:gd name="connsiteX2" fmla="*/ 1905000 w 1905000"/>
                <a:gd name="connsiteY2" fmla="*/ 952500 h 2286000"/>
                <a:gd name="connsiteX3" fmla="*/ 1002447 w 1905000"/>
                <a:gd name="connsiteY3" fmla="*/ 10108 h 2286000"/>
                <a:gd name="connsiteX4" fmla="*/ 983785 w 1905000"/>
                <a:gd name="connsiteY4" fmla="*/ 2286000 h 2286000"/>
                <a:gd name="connsiteX5" fmla="*/ 314725 w 1905000"/>
                <a:gd name="connsiteY5" fmla="*/ 2286000 h 2286000"/>
                <a:gd name="connsiteX6" fmla="*/ 314725 w 1905000"/>
                <a:gd name="connsiteY6" fmla="*/ 952500 h 2286000"/>
                <a:gd name="connsiteX7" fmla="*/ 0 w 1905000"/>
                <a:gd name="connsiteY7" fmla="*/ 952500 h 2286000"/>
                <a:gd name="connsiteX0" fmla="*/ 0 w 1002447"/>
                <a:gd name="connsiteY0" fmla="*/ 952500 h 2286000"/>
                <a:gd name="connsiteX1" fmla="*/ 952500 w 1002447"/>
                <a:gd name="connsiteY1" fmla="*/ 0 h 2286000"/>
                <a:gd name="connsiteX2" fmla="*/ 981270 w 1002447"/>
                <a:gd name="connsiteY2" fmla="*/ 19438 h 2286000"/>
                <a:gd name="connsiteX3" fmla="*/ 1002447 w 1002447"/>
                <a:gd name="connsiteY3" fmla="*/ 10108 h 2286000"/>
                <a:gd name="connsiteX4" fmla="*/ 983785 w 1002447"/>
                <a:gd name="connsiteY4" fmla="*/ 2286000 h 2286000"/>
                <a:gd name="connsiteX5" fmla="*/ 314725 w 1002447"/>
                <a:gd name="connsiteY5" fmla="*/ 2286000 h 2286000"/>
                <a:gd name="connsiteX6" fmla="*/ 314725 w 1002447"/>
                <a:gd name="connsiteY6" fmla="*/ 952500 h 2286000"/>
                <a:gd name="connsiteX7" fmla="*/ 0 w 1002447"/>
                <a:gd name="connsiteY7" fmla="*/ 952500 h 2286000"/>
                <a:gd name="connsiteX0" fmla="*/ 0 w 983785"/>
                <a:gd name="connsiteY0" fmla="*/ 952500 h 2286000"/>
                <a:gd name="connsiteX1" fmla="*/ 952500 w 983785"/>
                <a:gd name="connsiteY1" fmla="*/ 0 h 2286000"/>
                <a:gd name="connsiteX2" fmla="*/ 981270 w 983785"/>
                <a:gd name="connsiteY2" fmla="*/ 19438 h 2286000"/>
                <a:gd name="connsiteX3" fmla="*/ 974455 w 983785"/>
                <a:gd name="connsiteY3" fmla="*/ 28769 h 2286000"/>
                <a:gd name="connsiteX4" fmla="*/ 983785 w 983785"/>
                <a:gd name="connsiteY4" fmla="*/ 2286000 h 2286000"/>
                <a:gd name="connsiteX5" fmla="*/ 314725 w 983785"/>
                <a:gd name="connsiteY5" fmla="*/ 2286000 h 2286000"/>
                <a:gd name="connsiteX6" fmla="*/ 314725 w 983785"/>
                <a:gd name="connsiteY6" fmla="*/ 952500 h 2286000"/>
                <a:gd name="connsiteX7" fmla="*/ 0 w 983785"/>
                <a:gd name="connsiteY7" fmla="*/ 952500 h 228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3785" h="2286000">
                  <a:moveTo>
                    <a:pt x="0" y="952500"/>
                  </a:moveTo>
                  <a:lnTo>
                    <a:pt x="952500" y="0"/>
                  </a:lnTo>
                  <a:lnTo>
                    <a:pt x="981270" y="19438"/>
                  </a:lnTo>
                  <a:lnTo>
                    <a:pt x="974455" y="28769"/>
                  </a:lnTo>
                  <a:lnTo>
                    <a:pt x="983785" y="2286000"/>
                  </a:lnTo>
                  <a:lnTo>
                    <a:pt x="314725" y="2286000"/>
                  </a:lnTo>
                  <a:lnTo>
                    <a:pt x="314725" y="952500"/>
                  </a:lnTo>
                  <a:lnTo>
                    <a:pt x="0" y="952500"/>
                  </a:lnTo>
                  <a:close/>
                </a:path>
              </a:pathLst>
            </a:cu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152800" y="3381654"/>
              <a:ext cx="1625700" cy="123896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Small Purchase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4142218" y="4613518"/>
              <a:ext cx="1645920" cy="25618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Micro Purchase</a:t>
              </a:r>
            </a:p>
          </p:txBody>
        </p:sp>
        <p:sp>
          <p:nvSpPr>
            <p:cNvPr id="30" name="Up Arrow 2"/>
            <p:cNvSpPr/>
            <p:nvPr/>
          </p:nvSpPr>
          <p:spPr>
            <a:xfrm flipH="1">
              <a:off x="4940299" y="982047"/>
              <a:ext cx="1216596" cy="2399606"/>
            </a:xfrm>
            <a:custGeom>
              <a:avLst/>
              <a:gdLst>
                <a:gd name="connsiteX0" fmla="*/ 0 w 1905000"/>
                <a:gd name="connsiteY0" fmla="*/ 952500 h 2286000"/>
                <a:gd name="connsiteX1" fmla="*/ 952500 w 1905000"/>
                <a:gd name="connsiteY1" fmla="*/ 0 h 2286000"/>
                <a:gd name="connsiteX2" fmla="*/ 1905000 w 1905000"/>
                <a:gd name="connsiteY2" fmla="*/ 952500 h 2286000"/>
                <a:gd name="connsiteX3" fmla="*/ 1590275 w 1905000"/>
                <a:gd name="connsiteY3" fmla="*/ 952500 h 2286000"/>
                <a:gd name="connsiteX4" fmla="*/ 1590275 w 1905000"/>
                <a:gd name="connsiteY4" fmla="*/ 2286000 h 2286000"/>
                <a:gd name="connsiteX5" fmla="*/ 314725 w 1905000"/>
                <a:gd name="connsiteY5" fmla="*/ 2286000 h 2286000"/>
                <a:gd name="connsiteX6" fmla="*/ 314725 w 1905000"/>
                <a:gd name="connsiteY6" fmla="*/ 952500 h 2286000"/>
                <a:gd name="connsiteX7" fmla="*/ 0 w 1905000"/>
                <a:gd name="connsiteY7" fmla="*/ 952500 h 2286000"/>
                <a:gd name="connsiteX0" fmla="*/ 0 w 1905000"/>
                <a:gd name="connsiteY0" fmla="*/ 952500 h 2286000"/>
                <a:gd name="connsiteX1" fmla="*/ 952500 w 1905000"/>
                <a:gd name="connsiteY1" fmla="*/ 0 h 2286000"/>
                <a:gd name="connsiteX2" fmla="*/ 1905000 w 1905000"/>
                <a:gd name="connsiteY2" fmla="*/ 952500 h 2286000"/>
                <a:gd name="connsiteX3" fmla="*/ 983785 w 1905000"/>
                <a:gd name="connsiteY3" fmla="*/ 28769 h 2286000"/>
                <a:gd name="connsiteX4" fmla="*/ 1590275 w 1905000"/>
                <a:gd name="connsiteY4" fmla="*/ 2286000 h 2286000"/>
                <a:gd name="connsiteX5" fmla="*/ 314725 w 1905000"/>
                <a:gd name="connsiteY5" fmla="*/ 2286000 h 2286000"/>
                <a:gd name="connsiteX6" fmla="*/ 314725 w 1905000"/>
                <a:gd name="connsiteY6" fmla="*/ 952500 h 2286000"/>
                <a:gd name="connsiteX7" fmla="*/ 0 w 1905000"/>
                <a:gd name="connsiteY7" fmla="*/ 952500 h 2286000"/>
                <a:gd name="connsiteX0" fmla="*/ 0 w 1905000"/>
                <a:gd name="connsiteY0" fmla="*/ 952500 h 2286000"/>
                <a:gd name="connsiteX1" fmla="*/ 952500 w 1905000"/>
                <a:gd name="connsiteY1" fmla="*/ 0 h 2286000"/>
                <a:gd name="connsiteX2" fmla="*/ 1905000 w 1905000"/>
                <a:gd name="connsiteY2" fmla="*/ 952500 h 2286000"/>
                <a:gd name="connsiteX3" fmla="*/ 974455 w 1905000"/>
                <a:gd name="connsiteY3" fmla="*/ 10108 h 2286000"/>
                <a:gd name="connsiteX4" fmla="*/ 1590275 w 1905000"/>
                <a:gd name="connsiteY4" fmla="*/ 2286000 h 2286000"/>
                <a:gd name="connsiteX5" fmla="*/ 314725 w 1905000"/>
                <a:gd name="connsiteY5" fmla="*/ 2286000 h 2286000"/>
                <a:gd name="connsiteX6" fmla="*/ 314725 w 1905000"/>
                <a:gd name="connsiteY6" fmla="*/ 952500 h 2286000"/>
                <a:gd name="connsiteX7" fmla="*/ 0 w 1905000"/>
                <a:gd name="connsiteY7" fmla="*/ 952500 h 2286000"/>
                <a:gd name="connsiteX0" fmla="*/ 0 w 1905000"/>
                <a:gd name="connsiteY0" fmla="*/ 952500 h 2286000"/>
                <a:gd name="connsiteX1" fmla="*/ 952500 w 1905000"/>
                <a:gd name="connsiteY1" fmla="*/ 0 h 2286000"/>
                <a:gd name="connsiteX2" fmla="*/ 1905000 w 1905000"/>
                <a:gd name="connsiteY2" fmla="*/ 952500 h 2286000"/>
                <a:gd name="connsiteX3" fmla="*/ 955794 w 1905000"/>
                <a:gd name="connsiteY3" fmla="*/ 10108 h 2286000"/>
                <a:gd name="connsiteX4" fmla="*/ 1590275 w 1905000"/>
                <a:gd name="connsiteY4" fmla="*/ 2286000 h 2286000"/>
                <a:gd name="connsiteX5" fmla="*/ 314725 w 1905000"/>
                <a:gd name="connsiteY5" fmla="*/ 2286000 h 2286000"/>
                <a:gd name="connsiteX6" fmla="*/ 314725 w 1905000"/>
                <a:gd name="connsiteY6" fmla="*/ 952500 h 2286000"/>
                <a:gd name="connsiteX7" fmla="*/ 0 w 1905000"/>
                <a:gd name="connsiteY7" fmla="*/ 952500 h 2286000"/>
                <a:gd name="connsiteX0" fmla="*/ 0 w 1905000"/>
                <a:gd name="connsiteY0" fmla="*/ 952500 h 2286000"/>
                <a:gd name="connsiteX1" fmla="*/ 952500 w 1905000"/>
                <a:gd name="connsiteY1" fmla="*/ 0 h 2286000"/>
                <a:gd name="connsiteX2" fmla="*/ 1905000 w 1905000"/>
                <a:gd name="connsiteY2" fmla="*/ 952500 h 2286000"/>
                <a:gd name="connsiteX3" fmla="*/ 955794 w 1905000"/>
                <a:gd name="connsiteY3" fmla="*/ 10108 h 2286000"/>
                <a:gd name="connsiteX4" fmla="*/ 983785 w 1905000"/>
                <a:gd name="connsiteY4" fmla="*/ 2286000 h 2286000"/>
                <a:gd name="connsiteX5" fmla="*/ 314725 w 1905000"/>
                <a:gd name="connsiteY5" fmla="*/ 2286000 h 2286000"/>
                <a:gd name="connsiteX6" fmla="*/ 314725 w 1905000"/>
                <a:gd name="connsiteY6" fmla="*/ 952500 h 2286000"/>
                <a:gd name="connsiteX7" fmla="*/ 0 w 1905000"/>
                <a:gd name="connsiteY7" fmla="*/ 952500 h 2286000"/>
                <a:gd name="connsiteX0" fmla="*/ 0 w 1905000"/>
                <a:gd name="connsiteY0" fmla="*/ 952500 h 2286000"/>
                <a:gd name="connsiteX1" fmla="*/ 952500 w 1905000"/>
                <a:gd name="connsiteY1" fmla="*/ 0 h 2286000"/>
                <a:gd name="connsiteX2" fmla="*/ 1905000 w 1905000"/>
                <a:gd name="connsiteY2" fmla="*/ 952500 h 2286000"/>
                <a:gd name="connsiteX3" fmla="*/ 983785 w 1905000"/>
                <a:gd name="connsiteY3" fmla="*/ 10108 h 2286000"/>
                <a:gd name="connsiteX4" fmla="*/ 983785 w 1905000"/>
                <a:gd name="connsiteY4" fmla="*/ 2286000 h 2286000"/>
                <a:gd name="connsiteX5" fmla="*/ 314725 w 1905000"/>
                <a:gd name="connsiteY5" fmla="*/ 2286000 h 2286000"/>
                <a:gd name="connsiteX6" fmla="*/ 314725 w 1905000"/>
                <a:gd name="connsiteY6" fmla="*/ 952500 h 2286000"/>
                <a:gd name="connsiteX7" fmla="*/ 0 w 1905000"/>
                <a:gd name="connsiteY7" fmla="*/ 952500 h 2286000"/>
                <a:gd name="connsiteX0" fmla="*/ 0 w 983785"/>
                <a:gd name="connsiteY0" fmla="*/ 961053 h 2294553"/>
                <a:gd name="connsiteX1" fmla="*/ 952500 w 983785"/>
                <a:gd name="connsiteY1" fmla="*/ 8553 h 2294553"/>
                <a:gd name="connsiteX2" fmla="*/ 962608 w 983785"/>
                <a:gd name="connsiteY2" fmla="*/ 0 h 2294553"/>
                <a:gd name="connsiteX3" fmla="*/ 983785 w 983785"/>
                <a:gd name="connsiteY3" fmla="*/ 18661 h 2294553"/>
                <a:gd name="connsiteX4" fmla="*/ 983785 w 983785"/>
                <a:gd name="connsiteY4" fmla="*/ 2294553 h 2294553"/>
                <a:gd name="connsiteX5" fmla="*/ 314725 w 983785"/>
                <a:gd name="connsiteY5" fmla="*/ 2294553 h 2294553"/>
                <a:gd name="connsiteX6" fmla="*/ 314725 w 983785"/>
                <a:gd name="connsiteY6" fmla="*/ 961053 h 2294553"/>
                <a:gd name="connsiteX7" fmla="*/ 0 w 983785"/>
                <a:gd name="connsiteY7" fmla="*/ 961053 h 2294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3785" h="2294553">
                  <a:moveTo>
                    <a:pt x="0" y="961053"/>
                  </a:moveTo>
                  <a:lnTo>
                    <a:pt x="952500" y="8553"/>
                  </a:lnTo>
                  <a:lnTo>
                    <a:pt x="962608" y="0"/>
                  </a:lnTo>
                  <a:lnTo>
                    <a:pt x="983785" y="18661"/>
                  </a:lnTo>
                  <a:lnTo>
                    <a:pt x="983785" y="2294553"/>
                  </a:lnTo>
                  <a:lnTo>
                    <a:pt x="314725" y="2294553"/>
                  </a:lnTo>
                  <a:lnTo>
                    <a:pt x="314725" y="961053"/>
                  </a:lnTo>
                  <a:lnTo>
                    <a:pt x="0" y="961053"/>
                  </a:lnTo>
                  <a:close/>
                </a:path>
              </a:pathLst>
            </a:custGeom>
            <a:solidFill>
              <a:schemeClr val="accent3"/>
            </a:solidFill>
            <a:ln>
              <a:solidFill>
                <a:schemeClr val="accent3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316297" y="3176308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$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250,000*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36446" y="4439828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$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10,000*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159915" y="1664133"/>
            <a:ext cx="817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Sealed Bid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936912" y="1682316"/>
            <a:ext cx="105885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Competitive Proposals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(RFP)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933473" y="4630453"/>
            <a:ext cx="1554480" cy="256189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Micro Purchase</a:t>
            </a:r>
          </a:p>
        </p:txBody>
      </p:sp>
      <p:sp>
        <p:nvSpPr>
          <p:cNvPr id="39" name="Up Arrow 3"/>
          <p:cNvSpPr/>
          <p:nvPr/>
        </p:nvSpPr>
        <p:spPr>
          <a:xfrm>
            <a:off x="6593210" y="968184"/>
            <a:ext cx="2245991" cy="1447800"/>
          </a:xfrm>
          <a:prstGeom prst="upArrow">
            <a:avLst>
              <a:gd name="adj1" fmla="val 68331"/>
              <a:gd name="adj2" fmla="val 62793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b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Formal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Bidding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+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Sealed Bid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1" name="Up Arrow 3"/>
          <p:cNvSpPr/>
          <p:nvPr/>
        </p:nvSpPr>
        <p:spPr>
          <a:xfrm>
            <a:off x="6938963" y="2462637"/>
            <a:ext cx="1554480" cy="923738"/>
          </a:xfrm>
          <a:prstGeom prst="upArrow">
            <a:avLst>
              <a:gd name="adj1" fmla="val 100000"/>
              <a:gd name="adj2" fmla="val 0"/>
            </a:avLst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Sealed Bid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220875" y="4979707"/>
            <a:ext cx="1295400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UG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781800" y="4928929"/>
            <a:ext cx="1905000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Most Restrictive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658545" y="5368426"/>
            <a:ext cx="6613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Even when generally following federal rules, some specific state requirements may still apply and vice versa.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942089" y="3391491"/>
            <a:ext cx="1554480" cy="12389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Small Purchase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65097" y="1750627"/>
            <a:ext cx="1479323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Arial" charset="0"/>
              </a:rPr>
              <a:t>*Federal </a:t>
            </a:r>
            <a:r>
              <a:rPr lang="en-US" sz="1600" i="1" dirty="0" smtClean="0">
                <a:solidFill>
                  <a:srgbClr val="FF0000"/>
                </a:solidFill>
                <a:latin typeface="Calibri" panose="020F0502020204030204" pitchFamily="34" charset="0"/>
                <a:cs typeface="Arial" charset="0"/>
              </a:rPr>
              <a:t>thresholds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5460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8" grpId="0" animBg="1"/>
      <p:bldP spid="39" grpId="0" animBg="1"/>
      <p:bldP spid="41" grpId="0" animBg="1"/>
      <p:bldP spid="45" grpId="0"/>
      <p:bldP spid="46" grpId="0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086" y="1325562"/>
            <a:ext cx="2839359" cy="425827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Which Set of Rules Do I Follow?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199" y="1325562"/>
            <a:ext cx="6196149" cy="4999038"/>
          </a:xfrm>
        </p:spPr>
        <p:txBody>
          <a:bodyPr/>
          <a:lstStyle/>
          <a:p>
            <a:pPr>
              <a:spcAft>
                <a:spcPts val="12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dirty="0"/>
              <a:t>Follow the “Most Restrictive Rule”</a:t>
            </a:r>
          </a:p>
          <a:p>
            <a:pPr>
              <a:spcAft>
                <a:spcPts val="12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dirty="0"/>
              <a:t>If rules are different but neither is more restrictive than the other, follow federal rules</a:t>
            </a:r>
          </a:p>
          <a:p>
            <a:pPr>
              <a:spcAft>
                <a:spcPts val="12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dirty="0"/>
              <a:t>Even when generally following federal rules, some specific state requirements may still apply . . . . . . . and vice versa</a:t>
            </a:r>
          </a:p>
        </p:txBody>
      </p:sp>
    </p:spTree>
    <p:extLst>
      <p:ext uri="{BB962C8B-B14F-4D97-AF65-F5344CB8AC3E}">
        <p14:creationId xmlns:p14="http://schemas.microsoft.com/office/powerpoint/2010/main" val="19913169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UG </a:t>
            </a:r>
            <a:r>
              <a:rPr lang="en-US" sz="4400" dirty="0" smtClean="0"/>
              <a:t>MWBE   </a:t>
            </a:r>
            <a:r>
              <a:rPr lang="en-US" sz="4400" dirty="0"/>
              <a:t/>
            </a:r>
            <a:br>
              <a:rPr lang="en-US" sz="4400" dirty="0"/>
            </a:br>
            <a:r>
              <a:rPr lang="en-US" sz="4400" dirty="0"/>
              <a:t>solicitation    requirements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4822"/>
          <a:stretch/>
        </p:blipFill>
        <p:spPr>
          <a:xfrm>
            <a:off x="4593581" y="1818375"/>
            <a:ext cx="4321820" cy="304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300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MWBE </a:t>
            </a:r>
            <a:r>
              <a:rPr lang="en-US" sz="4000" dirty="0"/>
              <a:t>/ HUB Participation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562"/>
            <a:ext cx="4800600" cy="4846638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Not a quota or set-aside</a:t>
            </a:r>
          </a:p>
          <a:p>
            <a:pPr>
              <a:spcAft>
                <a:spcPts val="12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Focuses on opportunity to </a:t>
            </a:r>
            <a:r>
              <a:rPr lang="en-US" sz="2400" b="1" i="1" dirty="0">
                <a:solidFill>
                  <a:srgbClr val="0070C0"/>
                </a:solidFill>
              </a:rPr>
              <a:t>compete</a:t>
            </a:r>
            <a:r>
              <a:rPr lang="en-US" sz="2400" dirty="0"/>
              <a:t> for contracts</a:t>
            </a:r>
          </a:p>
          <a:p>
            <a:pPr>
              <a:spcAft>
                <a:spcPts val="12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Lowest responsive, responsible bidder standard still applies</a:t>
            </a:r>
          </a:p>
          <a:p>
            <a:pPr>
              <a:spcAft>
                <a:spcPts val="12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Non-discrimination in contract award still </a:t>
            </a:r>
            <a:r>
              <a:rPr lang="en-US" sz="2400" dirty="0" smtClean="0"/>
              <a:t>applies</a:t>
            </a:r>
          </a:p>
          <a:p>
            <a:pPr>
              <a:spcAft>
                <a:spcPts val="12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400" dirty="0" smtClean="0"/>
              <a:t>Cannot require bidder to hire sub who is not lowest responsive, responsible bidder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168" y="1466120"/>
            <a:ext cx="3287833" cy="1393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1018" y="3452848"/>
            <a:ext cx="2204132" cy="2497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78123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</a:t>
            </a:r>
            <a:r>
              <a:rPr lang="en-US" dirty="0" smtClean="0"/>
              <a:t>MWBE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Clr>
                <a:srgbClr val="FFC000"/>
              </a:buClr>
              <a:buNone/>
            </a:pPr>
            <a:r>
              <a:rPr lang="en-US" i="1" dirty="0">
                <a:solidFill>
                  <a:schemeClr val="accent1">
                    <a:lumMod val="50000"/>
                  </a:schemeClr>
                </a:solidFill>
              </a:rPr>
              <a:t>Key Terms:</a:t>
            </a:r>
          </a:p>
          <a:p>
            <a:pPr marL="514350" indent="-514350">
              <a:buClr>
                <a:srgbClr val="FFC000"/>
              </a:buClr>
              <a:buFont typeface="+mj-lt"/>
              <a:buAutoNum type="arabicPeriod"/>
            </a:pPr>
            <a:r>
              <a:rPr lang="en-US" sz="2800" dirty="0"/>
              <a:t>Minority Business</a:t>
            </a:r>
          </a:p>
          <a:p>
            <a:pPr marL="514350" indent="-514350">
              <a:buClr>
                <a:srgbClr val="FFC000"/>
              </a:buClr>
              <a:buFont typeface="+mj-lt"/>
              <a:buAutoNum type="arabicPeriod"/>
            </a:pPr>
            <a:r>
              <a:rPr lang="en-US" sz="2800" dirty="0"/>
              <a:t>Women’s Business Enterprise</a:t>
            </a:r>
          </a:p>
          <a:p>
            <a:pPr marL="514350" indent="-514350">
              <a:spcAft>
                <a:spcPts val="1200"/>
              </a:spcAft>
              <a:buClr>
                <a:srgbClr val="FFC000"/>
              </a:buClr>
              <a:buFont typeface="+mj-lt"/>
              <a:buAutoNum type="arabicPeriod"/>
            </a:pPr>
            <a:r>
              <a:rPr lang="en-US" sz="2800" dirty="0"/>
              <a:t>Labor Surplus Area Firm</a:t>
            </a:r>
          </a:p>
          <a:p>
            <a:pPr marL="0" indent="0" algn="ctr">
              <a:buClr>
                <a:srgbClr val="FFC000"/>
              </a:buClr>
              <a:buNone/>
            </a:pPr>
            <a:r>
              <a:rPr lang="en-US" b="1" dirty="0">
                <a:solidFill>
                  <a:srgbClr val="FF0000"/>
                </a:solidFill>
              </a:rPr>
              <a:t>Terms not defined in the UG</a:t>
            </a:r>
          </a:p>
          <a:p>
            <a:pPr marL="0" indent="0" algn="ctr">
              <a:buClr>
                <a:srgbClr val="FFC000"/>
              </a:buClr>
              <a:buNone/>
            </a:pPr>
            <a:r>
              <a:rPr lang="en-US" b="1" dirty="0">
                <a:solidFill>
                  <a:srgbClr val="FF0000"/>
                </a:solidFill>
              </a:rPr>
              <a:t>Check federal grantor definitions</a:t>
            </a:r>
          </a:p>
          <a:p>
            <a:pPr marL="0" indent="0" algn="ctr">
              <a:buClr>
                <a:srgbClr val="FFC000"/>
              </a:buClr>
              <a:buNone/>
            </a:pPr>
            <a:r>
              <a:rPr lang="en-US" b="1" dirty="0">
                <a:solidFill>
                  <a:srgbClr val="FF0000"/>
                </a:solidFill>
              </a:rPr>
              <a:t>If not defined by grantor </a:t>
            </a:r>
            <a:r>
              <a:rPr lang="en-US" b="1" dirty="0" smtClean="0">
                <a:solidFill>
                  <a:srgbClr val="FF0000"/>
                </a:solidFill>
              </a:rPr>
              <a:t>agency, </a:t>
            </a:r>
            <a:r>
              <a:rPr lang="en-US" b="1" dirty="0">
                <a:solidFill>
                  <a:srgbClr val="FF0000"/>
                </a:solidFill>
              </a:rPr>
              <a:t>follow state law </a:t>
            </a:r>
            <a:r>
              <a:rPr lang="en-US" b="1" dirty="0" smtClean="0">
                <a:solidFill>
                  <a:srgbClr val="FF0000"/>
                </a:solidFill>
              </a:rPr>
              <a:t>definitions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72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Requirements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UG (</a:t>
            </a:r>
            <a:r>
              <a:rPr lang="en-US" sz="2800" dirty="0" smtClean="0">
                <a:solidFill>
                  <a:schemeClr val="accent1">
                    <a:lumMod val="75000"/>
                  </a:schemeClr>
                </a:solidFill>
              </a:rPr>
              <a:t>MWBE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7200" y="1900236"/>
            <a:ext cx="3811589" cy="4424363"/>
          </a:xfrm>
        </p:spPr>
        <p:txBody>
          <a:bodyPr/>
          <a:lstStyle/>
          <a:p>
            <a:pPr>
              <a:spcAft>
                <a:spcPts val="120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2600" dirty="0"/>
              <a:t>Applies to </a:t>
            </a:r>
            <a:r>
              <a:rPr lang="en-US" sz="2600" b="1" u="sng" dirty="0" smtClean="0">
                <a:solidFill>
                  <a:srgbClr val="FF0000"/>
                </a:solidFill>
              </a:rPr>
              <a:t>ALL</a:t>
            </a:r>
            <a:r>
              <a:rPr lang="en-US" sz="2600" dirty="0" smtClean="0">
                <a:solidFill>
                  <a:srgbClr val="FF0000"/>
                </a:solidFill>
              </a:rPr>
              <a:t> </a:t>
            </a:r>
            <a:r>
              <a:rPr lang="en-US" sz="2600" dirty="0"/>
              <a:t>c</a:t>
            </a:r>
            <a:r>
              <a:rPr lang="en-US" sz="2600" dirty="0" smtClean="0"/>
              <a:t>ontracts </a:t>
            </a:r>
            <a:r>
              <a:rPr lang="en-US" sz="2600" dirty="0"/>
              <a:t>regardless of type above micro-purchase threshold ($10,000)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2600" dirty="0"/>
              <a:t>Requires 6 specific solicitation </a:t>
            </a:r>
            <a:r>
              <a:rPr lang="en-US" sz="2600" dirty="0" smtClean="0"/>
              <a:t>steps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State (HUB)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497388" y="1900236"/>
            <a:ext cx="4418011" cy="4348163"/>
          </a:xfrm>
        </p:spPr>
        <p:txBody>
          <a:bodyPr/>
          <a:lstStyle/>
          <a:p>
            <a:pPr>
              <a:spcAft>
                <a:spcPts val="120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2600" dirty="0"/>
              <a:t>Local government engages in outreach efforts for all building construction contracts costing $30,000 and above</a:t>
            </a:r>
          </a:p>
          <a:p>
            <a:pPr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2600" dirty="0"/>
              <a:t>Require bidders to engage in good faith efforts for all building construction contracts costing $300,000 and above</a:t>
            </a:r>
          </a:p>
        </p:txBody>
      </p:sp>
    </p:spTree>
    <p:extLst>
      <p:ext uri="{BB962C8B-B14F-4D97-AF65-F5344CB8AC3E}">
        <p14:creationId xmlns:p14="http://schemas.microsoft.com/office/powerpoint/2010/main" val="25721162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uiExpand="1" build="p"/>
      <p:bldP spid="7" grpId="0" build="p"/>
      <p:bldP spid="8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/>
          <p:nvPr/>
        </p:nvCxnSpPr>
        <p:spPr>
          <a:xfrm>
            <a:off x="1495125" y="4876800"/>
            <a:ext cx="7470648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524000" y="4114800"/>
            <a:ext cx="7470648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524000" y="3276600"/>
            <a:ext cx="7470648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HUB and </a:t>
            </a:r>
            <a:r>
              <a:rPr lang="en-US" sz="4000" dirty="0" smtClean="0"/>
              <a:t>MWBE </a:t>
            </a:r>
            <a:r>
              <a:rPr lang="en-US" sz="4000" dirty="0"/>
              <a:t>Requirements</a:t>
            </a:r>
          </a:p>
        </p:txBody>
      </p:sp>
      <p:sp>
        <p:nvSpPr>
          <p:cNvPr id="5" name="Rectangle 4"/>
          <p:cNvSpPr/>
          <p:nvPr/>
        </p:nvSpPr>
        <p:spPr>
          <a:xfrm>
            <a:off x="1743173" y="2912485"/>
            <a:ext cx="1270000" cy="1202315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Informal HUB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5231" y="3138086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$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250,000*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7311" y="3974068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$30,000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2046" y="471066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$0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22759" y="4987879"/>
            <a:ext cx="2329682" cy="892253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State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Building construction 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contracts only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-696498" y="3160919"/>
            <a:ext cx="1887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Cost of Contract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1526032" y="2895600"/>
            <a:ext cx="7470648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515872" y="4620614"/>
            <a:ext cx="7470648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95231" y="2710175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$300,000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21361" y="4454479"/>
            <a:ext cx="105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$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10,000*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109346" y="1487268"/>
            <a:ext cx="817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Sealed Bid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917375" y="1482216"/>
            <a:ext cx="1058857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Competitive Proposals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(RFP)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768248" y="2912486"/>
            <a:ext cx="1069848" cy="1202314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Informal HUB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" name="Up Arrow 2"/>
          <p:cNvSpPr/>
          <p:nvPr/>
        </p:nvSpPr>
        <p:spPr>
          <a:xfrm>
            <a:off x="3839807" y="985024"/>
            <a:ext cx="2243926" cy="3614676"/>
          </a:xfrm>
          <a:prstGeom prst="upArrow">
            <a:avLst>
              <a:gd name="adj1" fmla="val 66958"/>
              <a:gd name="adj2" fmla="val 41111"/>
            </a:avLst>
          </a:prstGeom>
          <a:solidFill>
            <a:schemeClr val="accent3"/>
          </a:solidFill>
          <a:ln>
            <a:noFill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MWBE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Requirements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767211" y="4972783"/>
            <a:ext cx="2319645" cy="1172893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UG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u="sng" dirty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ALL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 contracts over micro-purchase threshold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584960" y="4937551"/>
            <a:ext cx="2401273" cy="1208125"/>
          </a:xfrm>
          <a:prstGeom prst="rect">
            <a:avLst/>
          </a:prstGeom>
          <a:noFill/>
        </p:spPr>
        <p:txBody>
          <a:bodyPr wrap="square" rtlCol="0" anchor="b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Combined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Arial" charset="0"/>
              </a:rPr>
              <a:t>Must comply with State </a:t>
            </a:r>
            <a:r>
              <a:rPr lang="en-US" dirty="0" smtClean="0">
                <a:solidFill>
                  <a:srgbClr val="FF0000"/>
                </a:solidFill>
                <a:latin typeface="Calibri" panose="020F0502020204030204" pitchFamily="34" charset="0"/>
                <a:cs typeface="Arial" charset="0"/>
              </a:rPr>
              <a:t>(building construction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Arial" charset="0"/>
              </a:rPr>
              <a:t>) &amp; UG (all contracts)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43173" y="4131684"/>
            <a:ext cx="1279427" cy="734042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None</a:t>
            </a:r>
          </a:p>
        </p:txBody>
      </p:sp>
      <p:sp>
        <p:nvSpPr>
          <p:cNvPr id="3" name="Up Arrow 2"/>
          <p:cNvSpPr/>
          <p:nvPr/>
        </p:nvSpPr>
        <p:spPr>
          <a:xfrm>
            <a:off x="1424828" y="990599"/>
            <a:ext cx="1905000" cy="1905001"/>
          </a:xfrm>
          <a:prstGeom prst="upArrow">
            <a:avLst>
              <a:gd name="adj1" fmla="val 66958"/>
              <a:gd name="adj2" fmla="val 50000"/>
            </a:avLst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Formal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HUB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210706" y="4617892"/>
            <a:ext cx="1508760" cy="262044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Micro Purchase</a:t>
            </a:r>
          </a:p>
        </p:txBody>
      </p:sp>
      <p:sp>
        <p:nvSpPr>
          <p:cNvPr id="45" name="Rectangle 44"/>
          <p:cNvSpPr/>
          <p:nvPr/>
        </p:nvSpPr>
        <p:spPr>
          <a:xfrm>
            <a:off x="6768248" y="4131090"/>
            <a:ext cx="1069848" cy="740493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None</a:t>
            </a:r>
          </a:p>
        </p:txBody>
      </p:sp>
      <p:sp>
        <p:nvSpPr>
          <p:cNvPr id="47" name="Up Arrow 2"/>
          <p:cNvSpPr/>
          <p:nvPr/>
        </p:nvSpPr>
        <p:spPr>
          <a:xfrm>
            <a:off x="6336829" y="963412"/>
            <a:ext cx="1503448" cy="1943857"/>
          </a:xfrm>
          <a:custGeom>
            <a:avLst/>
            <a:gdLst>
              <a:gd name="connsiteX0" fmla="*/ 0 w 1905000"/>
              <a:gd name="connsiteY0" fmla="*/ 952500 h 2286000"/>
              <a:gd name="connsiteX1" fmla="*/ 952500 w 1905000"/>
              <a:gd name="connsiteY1" fmla="*/ 0 h 2286000"/>
              <a:gd name="connsiteX2" fmla="*/ 1905000 w 1905000"/>
              <a:gd name="connsiteY2" fmla="*/ 952500 h 2286000"/>
              <a:gd name="connsiteX3" fmla="*/ 1590275 w 1905000"/>
              <a:gd name="connsiteY3" fmla="*/ 952500 h 2286000"/>
              <a:gd name="connsiteX4" fmla="*/ 1590275 w 1905000"/>
              <a:gd name="connsiteY4" fmla="*/ 2286000 h 2286000"/>
              <a:gd name="connsiteX5" fmla="*/ 314725 w 1905000"/>
              <a:gd name="connsiteY5" fmla="*/ 2286000 h 2286000"/>
              <a:gd name="connsiteX6" fmla="*/ 314725 w 1905000"/>
              <a:gd name="connsiteY6" fmla="*/ 952500 h 2286000"/>
              <a:gd name="connsiteX7" fmla="*/ 0 w 1905000"/>
              <a:gd name="connsiteY7" fmla="*/ 952500 h 2286000"/>
              <a:gd name="connsiteX0" fmla="*/ 0 w 1905000"/>
              <a:gd name="connsiteY0" fmla="*/ 952500 h 2286000"/>
              <a:gd name="connsiteX1" fmla="*/ 952500 w 1905000"/>
              <a:gd name="connsiteY1" fmla="*/ 0 h 2286000"/>
              <a:gd name="connsiteX2" fmla="*/ 1905000 w 1905000"/>
              <a:gd name="connsiteY2" fmla="*/ 952500 h 2286000"/>
              <a:gd name="connsiteX3" fmla="*/ 983785 w 1905000"/>
              <a:gd name="connsiteY3" fmla="*/ 28769 h 2286000"/>
              <a:gd name="connsiteX4" fmla="*/ 1590275 w 1905000"/>
              <a:gd name="connsiteY4" fmla="*/ 2286000 h 2286000"/>
              <a:gd name="connsiteX5" fmla="*/ 314725 w 1905000"/>
              <a:gd name="connsiteY5" fmla="*/ 2286000 h 2286000"/>
              <a:gd name="connsiteX6" fmla="*/ 314725 w 1905000"/>
              <a:gd name="connsiteY6" fmla="*/ 952500 h 2286000"/>
              <a:gd name="connsiteX7" fmla="*/ 0 w 1905000"/>
              <a:gd name="connsiteY7" fmla="*/ 952500 h 2286000"/>
              <a:gd name="connsiteX0" fmla="*/ 0 w 1905000"/>
              <a:gd name="connsiteY0" fmla="*/ 952500 h 2286000"/>
              <a:gd name="connsiteX1" fmla="*/ 952500 w 1905000"/>
              <a:gd name="connsiteY1" fmla="*/ 0 h 2286000"/>
              <a:gd name="connsiteX2" fmla="*/ 1905000 w 1905000"/>
              <a:gd name="connsiteY2" fmla="*/ 952500 h 2286000"/>
              <a:gd name="connsiteX3" fmla="*/ 974455 w 1905000"/>
              <a:gd name="connsiteY3" fmla="*/ 10108 h 2286000"/>
              <a:gd name="connsiteX4" fmla="*/ 1590275 w 1905000"/>
              <a:gd name="connsiteY4" fmla="*/ 2286000 h 2286000"/>
              <a:gd name="connsiteX5" fmla="*/ 314725 w 1905000"/>
              <a:gd name="connsiteY5" fmla="*/ 2286000 h 2286000"/>
              <a:gd name="connsiteX6" fmla="*/ 314725 w 1905000"/>
              <a:gd name="connsiteY6" fmla="*/ 952500 h 2286000"/>
              <a:gd name="connsiteX7" fmla="*/ 0 w 1905000"/>
              <a:gd name="connsiteY7" fmla="*/ 952500 h 2286000"/>
              <a:gd name="connsiteX0" fmla="*/ 0 w 1905000"/>
              <a:gd name="connsiteY0" fmla="*/ 952500 h 2286000"/>
              <a:gd name="connsiteX1" fmla="*/ 952500 w 1905000"/>
              <a:gd name="connsiteY1" fmla="*/ 0 h 2286000"/>
              <a:gd name="connsiteX2" fmla="*/ 1905000 w 1905000"/>
              <a:gd name="connsiteY2" fmla="*/ 952500 h 2286000"/>
              <a:gd name="connsiteX3" fmla="*/ 955794 w 1905000"/>
              <a:gd name="connsiteY3" fmla="*/ 10108 h 2286000"/>
              <a:gd name="connsiteX4" fmla="*/ 1590275 w 1905000"/>
              <a:gd name="connsiteY4" fmla="*/ 2286000 h 2286000"/>
              <a:gd name="connsiteX5" fmla="*/ 314725 w 1905000"/>
              <a:gd name="connsiteY5" fmla="*/ 2286000 h 2286000"/>
              <a:gd name="connsiteX6" fmla="*/ 314725 w 1905000"/>
              <a:gd name="connsiteY6" fmla="*/ 952500 h 2286000"/>
              <a:gd name="connsiteX7" fmla="*/ 0 w 1905000"/>
              <a:gd name="connsiteY7" fmla="*/ 952500 h 2286000"/>
              <a:gd name="connsiteX0" fmla="*/ 0 w 1905000"/>
              <a:gd name="connsiteY0" fmla="*/ 952500 h 2286000"/>
              <a:gd name="connsiteX1" fmla="*/ 952500 w 1905000"/>
              <a:gd name="connsiteY1" fmla="*/ 0 h 2286000"/>
              <a:gd name="connsiteX2" fmla="*/ 1905000 w 1905000"/>
              <a:gd name="connsiteY2" fmla="*/ 952500 h 2286000"/>
              <a:gd name="connsiteX3" fmla="*/ 955794 w 1905000"/>
              <a:gd name="connsiteY3" fmla="*/ 10108 h 2286000"/>
              <a:gd name="connsiteX4" fmla="*/ 983785 w 1905000"/>
              <a:gd name="connsiteY4" fmla="*/ 2286000 h 2286000"/>
              <a:gd name="connsiteX5" fmla="*/ 314725 w 1905000"/>
              <a:gd name="connsiteY5" fmla="*/ 2286000 h 2286000"/>
              <a:gd name="connsiteX6" fmla="*/ 314725 w 1905000"/>
              <a:gd name="connsiteY6" fmla="*/ 952500 h 2286000"/>
              <a:gd name="connsiteX7" fmla="*/ 0 w 1905000"/>
              <a:gd name="connsiteY7" fmla="*/ 952500 h 2286000"/>
              <a:gd name="connsiteX0" fmla="*/ 0 w 1905000"/>
              <a:gd name="connsiteY0" fmla="*/ 952500 h 2286000"/>
              <a:gd name="connsiteX1" fmla="*/ 952500 w 1905000"/>
              <a:gd name="connsiteY1" fmla="*/ 0 h 2286000"/>
              <a:gd name="connsiteX2" fmla="*/ 1905000 w 1905000"/>
              <a:gd name="connsiteY2" fmla="*/ 952500 h 2286000"/>
              <a:gd name="connsiteX3" fmla="*/ 1002447 w 1905000"/>
              <a:gd name="connsiteY3" fmla="*/ 10108 h 2286000"/>
              <a:gd name="connsiteX4" fmla="*/ 983785 w 1905000"/>
              <a:gd name="connsiteY4" fmla="*/ 2286000 h 2286000"/>
              <a:gd name="connsiteX5" fmla="*/ 314725 w 1905000"/>
              <a:gd name="connsiteY5" fmla="*/ 2286000 h 2286000"/>
              <a:gd name="connsiteX6" fmla="*/ 314725 w 1905000"/>
              <a:gd name="connsiteY6" fmla="*/ 952500 h 2286000"/>
              <a:gd name="connsiteX7" fmla="*/ 0 w 1905000"/>
              <a:gd name="connsiteY7" fmla="*/ 952500 h 2286000"/>
              <a:gd name="connsiteX0" fmla="*/ 0 w 1002447"/>
              <a:gd name="connsiteY0" fmla="*/ 952500 h 2286000"/>
              <a:gd name="connsiteX1" fmla="*/ 952500 w 1002447"/>
              <a:gd name="connsiteY1" fmla="*/ 0 h 2286000"/>
              <a:gd name="connsiteX2" fmla="*/ 981270 w 1002447"/>
              <a:gd name="connsiteY2" fmla="*/ 19438 h 2286000"/>
              <a:gd name="connsiteX3" fmla="*/ 1002447 w 1002447"/>
              <a:gd name="connsiteY3" fmla="*/ 10108 h 2286000"/>
              <a:gd name="connsiteX4" fmla="*/ 983785 w 1002447"/>
              <a:gd name="connsiteY4" fmla="*/ 2286000 h 2286000"/>
              <a:gd name="connsiteX5" fmla="*/ 314725 w 1002447"/>
              <a:gd name="connsiteY5" fmla="*/ 2286000 h 2286000"/>
              <a:gd name="connsiteX6" fmla="*/ 314725 w 1002447"/>
              <a:gd name="connsiteY6" fmla="*/ 952500 h 2286000"/>
              <a:gd name="connsiteX7" fmla="*/ 0 w 1002447"/>
              <a:gd name="connsiteY7" fmla="*/ 952500 h 2286000"/>
              <a:gd name="connsiteX0" fmla="*/ 0 w 983785"/>
              <a:gd name="connsiteY0" fmla="*/ 952500 h 2286000"/>
              <a:gd name="connsiteX1" fmla="*/ 952500 w 983785"/>
              <a:gd name="connsiteY1" fmla="*/ 0 h 2286000"/>
              <a:gd name="connsiteX2" fmla="*/ 981270 w 983785"/>
              <a:gd name="connsiteY2" fmla="*/ 19438 h 2286000"/>
              <a:gd name="connsiteX3" fmla="*/ 974455 w 983785"/>
              <a:gd name="connsiteY3" fmla="*/ 28769 h 2286000"/>
              <a:gd name="connsiteX4" fmla="*/ 983785 w 983785"/>
              <a:gd name="connsiteY4" fmla="*/ 2286000 h 2286000"/>
              <a:gd name="connsiteX5" fmla="*/ 314725 w 983785"/>
              <a:gd name="connsiteY5" fmla="*/ 2286000 h 2286000"/>
              <a:gd name="connsiteX6" fmla="*/ 314725 w 983785"/>
              <a:gd name="connsiteY6" fmla="*/ 952500 h 2286000"/>
              <a:gd name="connsiteX7" fmla="*/ 0 w 983785"/>
              <a:gd name="connsiteY7" fmla="*/ 952500 h 2286000"/>
              <a:gd name="connsiteX0" fmla="*/ 0 w 925608"/>
              <a:gd name="connsiteY0" fmla="*/ 929876 h 2286000"/>
              <a:gd name="connsiteX1" fmla="*/ 894323 w 925608"/>
              <a:gd name="connsiteY1" fmla="*/ 0 h 2286000"/>
              <a:gd name="connsiteX2" fmla="*/ 923093 w 925608"/>
              <a:gd name="connsiteY2" fmla="*/ 19438 h 2286000"/>
              <a:gd name="connsiteX3" fmla="*/ 916278 w 925608"/>
              <a:gd name="connsiteY3" fmla="*/ 28769 h 2286000"/>
              <a:gd name="connsiteX4" fmla="*/ 925608 w 925608"/>
              <a:gd name="connsiteY4" fmla="*/ 2286000 h 2286000"/>
              <a:gd name="connsiteX5" fmla="*/ 256548 w 925608"/>
              <a:gd name="connsiteY5" fmla="*/ 2286000 h 2286000"/>
              <a:gd name="connsiteX6" fmla="*/ 256548 w 925608"/>
              <a:gd name="connsiteY6" fmla="*/ 952500 h 2286000"/>
              <a:gd name="connsiteX7" fmla="*/ 0 w 925608"/>
              <a:gd name="connsiteY7" fmla="*/ 929876 h 2286000"/>
              <a:gd name="connsiteX0" fmla="*/ 0 w 938148"/>
              <a:gd name="connsiteY0" fmla="*/ 929876 h 2286000"/>
              <a:gd name="connsiteX1" fmla="*/ 906863 w 938148"/>
              <a:gd name="connsiteY1" fmla="*/ 0 h 2286000"/>
              <a:gd name="connsiteX2" fmla="*/ 935633 w 938148"/>
              <a:gd name="connsiteY2" fmla="*/ 19438 h 2286000"/>
              <a:gd name="connsiteX3" fmla="*/ 928818 w 938148"/>
              <a:gd name="connsiteY3" fmla="*/ 28769 h 2286000"/>
              <a:gd name="connsiteX4" fmla="*/ 938148 w 938148"/>
              <a:gd name="connsiteY4" fmla="*/ 2286000 h 2286000"/>
              <a:gd name="connsiteX5" fmla="*/ 269088 w 938148"/>
              <a:gd name="connsiteY5" fmla="*/ 2286000 h 2286000"/>
              <a:gd name="connsiteX6" fmla="*/ 269088 w 938148"/>
              <a:gd name="connsiteY6" fmla="*/ 952500 h 2286000"/>
              <a:gd name="connsiteX7" fmla="*/ 0 w 938148"/>
              <a:gd name="connsiteY7" fmla="*/ 929876 h 2286000"/>
              <a:gd name="connsiteX0" fmla="*/ 0 w 938148"/>
              <a:gd name="connsiteY0" fmla="*/ 929876 h 2286000"/>
              <a:gd name="connsiteX1" fmla="*/ 906863 w 938148"/>
              <a:gd name="connsiteY1" fmla="*/ 0 h 2286000"/>
              <a:gd name="connsiteX2" fmla="*/ 935633 w 938148"/>
              <a:gd name="connsiteY2" fmla="*/ 19438 h 2286000"/>
              <a:gd name="connsiteX3" fmla="*/ 928818 w 938148"/>
              <a:gd name="connsiteY3" fmla="*/ 28769 h 2286000"/>
              <a:gd name="connsiteX4" fmla="*/ 938148 w 938148"/>
              <a:gd name="connsiteY4" fmla="*/ 2286000 h 2286000"/>
              <a:gd name="connsiteX5" fmla="*/ 269088 w 938148"/>
              <a:gd name="connsiteY5" fmla="*/ 2286000 h 2286000"/>
              <a:gd name="connsiteX6" fmla="*/ 278494 w 938148"/>
              <a:gd name="connsiteY6" fmla="*/ 1037844 h 2286000"/>
              <a:gd name="connsiteX7" fmla="*/ 0 w 938148"/>
              <a:gd name="connsiteY7" fmla="*/ 929876 h 2286000"/>
              <a:gd name="connsiteX0" fmla="*/ 0 w 931878"/>
              <a:gd name="connsiteY0" fmla="*/ 1033508 h 2286000"/>
              <a:gd name="connsiteX1" fmla="*/ 900593 w 931878"/>
              <a:gd name="connsiteY1" fmla="*/ 0 h 2286000"/>
              <a:gd name="connsiteX2" fmla="*/ 929363 w 931878"/>
              <a:gd name="connsiteY2" fmla="*/ 19438 h 2286000"/>
              <a:gd name="connsiteX3" fmla="*/ 922548 w 931878"/>
              <a:gd name="connsiteY3" fmla="*/ 28769 h 2286000"/>
              <a:gd name="connsiteX4" fmla="*/ 931878 w 931878"/>
              <a:gd name="connsiteY4" fmla="*/ 2286000 h 2286000"/>
              <a:gd name="connsiteX5" fmla="*/ 262818 w 931878"/>
              <a:gd name="connsiteY5" fmla="*/ 2286000 h 2286000"/>
              <a:gd name="connsiteX6" fmla="*/ 272224 w 931878"/>
              <a:gd name="connsiteY6" fmla="*/ 1037844 h 2286000"/>
              <a:gd name="connsiteX7" fmla="*/ 0 w 931878"/>
              <a:gd name="connsiteY7" fmla="*/ 1033508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31878" h="2286000">
                <a:moveTo>
                  <a:pt x="0" y="1033508"/>
                </a:moveTo>
                <a:lnTo>
                  <a:pt x="900593" y="0"/>
                </a:lnTo>
                <a:lnTo>
                  <a:pt x="929363" y="19438"/>
                </a:lnTo>
                <a:lnTo>
                  <a:pt x="922548" y="28769"/>
                </a:lnTo>
                <a:lnTo>
                  <a:pt x="931878" y="2286000"/>
                </a:lnTo>
                <a:lnTo>
                  <a:pt x="262818" y="2286000"/>
                </a:lnTo>
                <a:cubicBezTo>
                  <a:pt x="265953" y="1869948"/>
                  <a:pt x="269089" y="1453896"/>
                  <a:pt x="272224" y="1037844"/>
                </a:cubicBezTo>
                <a:lnTo>
                  <a:pt x="0" y="1033508"/>
                </a:lnTo>
                <a:close/>
              </a:path>
            </a:pathLst>
          </a:cu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Arial"/>
              </a:rPr>
              <a:t>   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Calibri" panose="020F0502020204030204" pitchFamily="34" charset="0"/>
              </a:rPr>
              <a:t>  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Formal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   HUB</a:t>
            </a:r>
          </a:p>
        </p:txBody>
      </p:sp>
      <p:sp>
        <p:nvSpPr>
          <p:cNvPr id="48" name="Up Arrow 2"/>
          <p:cNvSpPr/>
          <p:nvPr/>
        </p:nvSpPr>
        <p:spPr>
          <a:xfrm flipH="1">
            <a:off x="7823340" y="943947"/>
            <a:ext cx="1183482" cy="3665593"/>
          </a:xfrm>
          <a:custGeom>
            <a:avLst/>
            <a:gdLst>
              <a:gd name="connsiteX0" fmla="*/ 0 w 1905000"/>
              <a:gd name="connsiteY0" fmla="*/ 952500 h 2286000"/>
              <a:gd name="connsiteX1" fmla="*/ 952500 w 1905000"/>
              <a:gd name="connsiteY1" fmla="*/ 0 h 2286000"/>
              <a:gd name="connsiteX2" fmla="*/ 1905000 w 1905000"/>
              <a:gd name="connsiteY2" fmla="*/ 952500 h 2286000"/>
              <a:gd name="connsiteX3" fmla="*/ 1590275 w 1905000"/>
              <a:gd name="connsiteY3" fmla="*/ 952500 h 2286000"/>
              <a:gd name="connsiteX4" fmla="*/ 1590275 w 1905000"/>
              <a:gd name="connsiteY4" fmla="*/ 2286000 h 2286000"/>
              <a:gd name="connsiteX5" fmla="*/ 314725 w 1905000"/>
              <a:gd name="connsiteY5" fmla="*/ 2286000 h 2286000"/>
              <a:gd name="connsiteX6" fmla="*/ 314725 w 1905000"/>
              <a:gd name="connsiteY6" fmla="*/ 952500 h 2286000"/>
              <a:gd name="connsiteX7" fmla="*/ 0 w 1905000"/>
              <a:gd name="connsiteY7" fmla="*/ 952500 h 2286000"/>
              <a:gd name="connsiteX0" fmla="*/ 0 w 1905000"/>
              <a:gd name="connsiteY0" fmla="*/ 952500 h 2286000"/>
              <a:gd name="connsiteX1" fmla="*/ 952500 w 1905000"/>
              <a:gd name="connsiteY1" fmla="*/ 0 h 2286000"/>
              <a:gd name="connsiteX2" fmla="*/ 1905000 w 1905000"/>
              <a:gd name="connsiteY2" fmla="*/ 952500 h 2286000"/>
              <a:gd name="connsiteX3" fmla="*/ 983785 w 1905000"/>
              <a:gd name="connsiteY3" fmla="*/ 28769 h 2286000"/>
              <a:gd name="connsiteX4" fmla="*/ 1590275 w 1905000"/>
              <a:gd name="connsiteY4" fmla="*/ 2286000 h 2286000"/>
              <a:gd name="connsiteX5" fmla="*/ 314725 w 1905000"/>
              <a:gd name="connsiteY5" fmla="*/ 2286000 h 2286000"/>
              <a:gd name="connsiteX6" fmla="*/ 314725 w 1905000"/>
              <a:gd name="connsiteY6" fmla="*/ 952500 h 2286000"/>
              <a:gd name="connsiteX7" fmla="*/ 0 w 1905000"/>
              <a:gd name="connsiteY7" fmla="*/ 952500 h 2286000"/>
              <a:gd name="connsiteX0" fmla="*/ 0 w 1905000"/>
              <a:gd name="connsiteY0" fmla="*/ 952500 h 2286000"/>
              <a:gd name="connsiteX1" fmla="*/ 952500 w 1905000"/>
              <a:gd name="connsiteY1" fmla="*/ 0 h 2286000"/>
              <a:gd name="connsiteX2" fmla="*/ 1905000 w 1905000"/>
              <a:gd name="connsiteY2" fmla="*/ 952500 h 2286000"/>
              <a:gd name="connsiteX3" fmla="*/ 974455 w 1905000"/>
              <a:gd name="connsiteY3" fmla="*/ 10108 h 2286000"/>
              <a:gd name="connsiteX4" fmla="*/ 1590275 w 1905000"/>
              <a:gd name="connsiteY4" fmla="*/ 2286000 h 2286000"/>
              <a:gd name="connsiteX5" fmla="*/ 314725 w 1905000"/>
              <a:gd name="connsiteY5" fmla="*/ 2286000 h 2286000"/>
              <a:gd name="connsiteX6" fmla="*/ 314725 w 1905000"/>
              <a:gd name="connsiteY6" fmla="*/ 952500 h 2286000"/>
              <a:gd name="connsiteX7" fmla="*/ 0 w 1905000"/>
              <a:gd name="connsiteY7" fmla="*/ 952500 h 2286000"/>
              <a:gd name="connsiteX0" fmla="*/ 0 w 1905000"/>
              <a:gd name="connsiteY0" fmla="*/ 952500 h 2286000"/>
              <a:gd name="connsiteX1" fmla="*/ 952500 w 1905000"/>
              <a:gd name="connsiteY1" fmla="*/ 0 h 2286000"/>
              <a:gd name="connsiteX2" fmla="*/ 1905000 w 1905000"/>
              <a:gd name="connsiteY2" fmla="*/ 952500 h 2286000"/>
              <a:gd name="connsiteX3" fmla="*/ 955794 w 1905000"/>
              <a:gd name="connsiteY3" fmla="*/ 10108 h 2286000"/>
              <a:gd name="connsiteX4" fmla="*/ 1590275 w 1905000"/>
              <a:gd name="connsiteY4" fmla="*/ 2286000 h 2286000"/>
              <a:gd name="connsiteX5" fmla="*/ 314725 w 1905000"/>
              <a:gd name="connsiteY5" fmla="*/ 2286000 h 2286000"/>
              <a:gd name="connsiteX6" fmla="*/ 314725 w 1905000"/>
              <a:gd name="connsiteY6" fmla="*/ 952500 h 2286000"/>
              <a:gd name="connsiteX7" fmla="*/ 0 w 1905000"/>
              <a:gd name="connsiteY7" fmla="*/ 952500 h 2286000"/>
              <a:gd name="connsiteX0" fmla="*/ 0 w 1905000"/>
              <a:gd name="connsiteY0" fmla="*/ 952500 h 2286000"/>
              <a:gd name="connsiteX1" fmla="*/ 952500 w 1905000"/>
              <a:gd name="connsiteY1" fmla="*/ 0 h 2286000"/>
              <a:gd name="connsiteX2" fmla="*/ 1905000 w 1905000"/>
              <a:gd name="connsiteY2" fmla="*/ 952500 h 2286000"/>
              <a:gd name="connsiteX3" fmla="*/ 955794 w 1905000"/>
              <a:gd name="connsiteY3" fmla="*/ 10108 h 2286000"/>
              <a:gd name="connsiteX4" fmla="*/ 983785 w 1905000"/>
              <a:gd name="connsiteY4" fmla="*/ 2286000 h 2286000"/>
              <a:gd name="connsiteX5" fmla="*/ 314725 w 1905000"/>
              <a:gd name="connsiteY5" fmla="*/ 2286000 h 2286000"/>
              <a:gd name="connsiteX6" fmla="*/ 314725 w 1905000"/>
              <a:gd name="connsiteY6" fmla="*/ 952500 h 2286000"/>
              <a:gd name="connsiteX7" fmla="*/ 0 w 1905000"/>
              <a:gd name="connsiteY7" fmla="*/ 952500 h 2286000"/>
              <a:gd name="connsiteX0" fmla="*/ 0 w 1905000"/>
              <a:gd name="connsiteY0" fmla="*/ 952500 h 2286000"/>
              <a:gd name="connsiteX1" fmla="*/ 952500 w 1905000"/>
              <a:gd name="connsiteY1" fmla="*/ 0 h 2286000"/>
              <a:gd name="connsiteX2" fmla="*/ 1905000 w 1905000"/>
              <a:gd name="connsiteY2" fmla="*/ 952500 h 2286000"/>
              <a:gd name="connsiteX3" fmla="*/ 983785 w 1905000"/>
              <a:gd name="connsiteY3" fmla="*/ 10108 h 2286000"/>
              <a:gd name="connsiteX4" fmla="*/ 983785 w 1905000"/>
              <a:gd name="connsiteY4" fmla="*/ 2286000 h 2286000"/>
              <a:gd name="connsiteX5" fmla="*/ 314725 w 1905000"/>
              <a:gd name="connsiteY5" fmla="*/ 2286000 h 2286000"/>
              <a:gd name="connsiteX6" fmla="*/ 314725 w 1905000"/>
              <a:gd name="connsiteY6" fmla="*/ 952500 h 2286000"/>
              <a:gd name="connsiteX7" fmla="*/ 0 w 1905000"/>
              <a:gd name="connsiteY7" fmla="*/ 952500 h 2286000"/>
              <a:gd name="connsiteX0" fmla="*/ 0 w 983785"/>
              <a:gd name="connsiteY0" fmla="*/ 961053 h 2294553"/>
              <a:gd name="connsiteX1" fmla="*/ 952500 w 983785"/>
              <a:gd name="connsiteY1" fmla="*/ 8553 h 2294553"/>
              <a:gd name="connsiteX2" fmla="*/ 962608 w 983785"/>
              <a:gd name="connsiteY2" fmla="*/ 0 h 2294553"/>
              <a:gd name="connsiteX3" fmla="*/ 983785 w 983785"/>
              <a:gd name="connsiteY3" fmla="*/ 18661 h 2294553"/>
              <a:gd name="connsiteX4" fmla="*/ 983785 w 983785"/>
              <a:gd name="connsiteY4" fmla="*/ 2294553 h 2294553"/>
              <a:gd name="connsiteX5" fmla="*/ 314725 w 983785"/>
              <a:gd name="connsiteY5" fmla="*/ 2294553 h 2294553"/>
              <a:gd name="connsiteX6" fmla="*/ 314725 w 983785"/>
              <a:gd name="connsiteY6" fmla="*/ 961053 h 2294553"/>
              <a:gd name="connsiteX7" fmla="*/ 0 w 983785"/>
              <a:gd name="connsiteY7" fmla="*/ 961053 h 2294553"/>
              <a:gd name="connsiteX0" fmla="*/ 0 w 976163"/>
              <a:gd name="connsiteY0" fmla="*/ 508694 h 2294553"/>
              <a:gd name="connsiteX1" fmla="*/ 944878 w 976163"/>
              <a:gd name="connsiteY1" fmla="*/ 8553 h 2294553"/>
              <a:gd name="connsiteX2" fmla="*/ 954986 w 976163"/>
              <a:gd name="connsiteY2" fmla="*/ 0 h 2294553"/>
              <a:gd name="connsiteX3" fmla="*/ 976163 w 976163"/>
              <a:gd name="connsiteY3" fmla="*/ 18661 h 2294553"/>
              <a:gd name="connsiteX4" fmla="*/ 976163 w 976163"/>
              <a:gd name="connsiteY4" fmla="*/ 2294553 h 2294553"/>
              <a:gd name="connsiteX5" fmla="*/ 307103 w 976163"/>
              <a:gd name="connsiteY5" fmla="*/ 2294553 h 2294553"/>
              <a:gd name="connsiteX6" fmla="*/ 307103 w 976163"/>
              <a:gd name="connsiteY6" fmla="*/ 961053 h 2294553"/>
              <a:gd name="connsiteX7" fmla="*/ 0 w 976163"/>
              <a:gd name="connsiteY7" fmla="*/ 508694 h 2294553"/>
              <a:gd name="connsiteX0" fmla="*/ 0 w 976163"/>
              <a:gd name="connsiteY0" fmla="*/ 508694 h 2294553"/>
              <a:gd name="connsiteX1" fmla="*/ 944878 w 976163"/>
              <a:gd name="connsiteY1" fmla="*/ 8553 h 2294553"/>
              <a:gd name="connsiteX2" fmla="*/ 954986 w 976163"/>
              <a:gd name="connsiteY2" fmla="*/ 0 h 2294553"/>
              <a:gd name="connsiteX3" fmla="*/ 976163 w 976163"/>
              <a:gd name="connsiteY3" fmla="*/ 18661 h 2294553"/>
              <a:gd name="connsiteX4" fmla="*/ 976163 w 976163"/>
              <a:gd name="connsiteY4" fmla="*/ 2294553 h 2294553"/>
              <a:gd name="connsiteX5" fmla="*/ 307103 w 976163"/>
              <a:gd name="connsiteY5" fmla="*/ 2294553 h 2294553"/>
              <a:gd name="connsiteX6" fmla="*/ 352840 w 976163"/>
              <a:gd name="connsiteY6" fmla="*/ 561567 h 2294553"/>
              <a:gd name="connsiteX7" fmla="*/ 0 w 976163"/>
              <a:gd name="connsiteY7" fmla="*/ 508694 h 2294553"/>
              <a:gd name="connsiteX0" fmla="*/ 0 w 976163"/>
              <a:gd name="connsiteY0" fmla="*/ 573317 h 2294553"/>
              <a:gd name="connsiteX1" fmla="*/ 944878 w 976163"/>
              <a:gd name="connsiteY1" fmla="*/ 8553 h 2294553"/>
              <a:gd name="connsiteX2" fmla="*/ 954986 w 976163"/>
              <a:gd name="connsiteY2" fmla="*/ 0 h 2294553"/>
              <a:gd name="connsiteX3" fmla="*/ 976163 w 976163"/>
              <a:gd name="connsiteY3" fmla="*/ 18661 h 2294553"/>
              <a:gd name="connsiteX4" fmla="*/ 976163 w 976163"/>
              <a:gd name="connsiteY4" fmla="*/ 2294553 h 2294553"/>
              <a:gd name="connsiteX5" fmla="*/ 307103 w 976163"/>
              <a:gd name="connsiteY5" fmla="*/ 2294553 h 2294553"/>
              <a:gd name="connsiteX6" fmla="*/ 352840 w 976163"/>
              <a:gd name="connsiteY6" fmla="*/ 561567 h 2294553"/>
              <a:gd name="connsiteX7" fmla="*/ 0 w 976163"/>
              <a:gd name="connsiteY7" fmla="*/ 573317 h 2294553"/>
              <a:gd name="connsiteX0" fmla="*/ 0 w 976163"/>
              <a:gd name="connsiteY0" fmla="*/ 573317 h 2294553"/>
              <a:gd name="connsiteX1" fmla="*/ 944878 w 976163"/>
              <a:gd name="connsiteY1" fmla="*/ 8553 h 2294553"/>
              <a:gd name="connsiteX2" fmla="*/ 954986 w 976163"/>
              <a:gd name="connsiteY2" fmla="*/ 0 h 2294553"/>
              <a:gd name="connsiteX3" fmla="*/ 976163 w 976163"/>
              <a:gd name="connsiteY3" fmla="*/ 18661 h 2294553"/>
              <a:gd name="connsiteX4" fmla="*/ 976163 w 976163"/>
              <a:gd name="connsiteY4" fmla="*/ 2294553 h 2294553"/>
              <a:gd name="connsiteX5" fmla="*/ 307103 w 976163"/>
              <a:gd name="connsiteY5" fmla="*/ 2294553 h 2294553"/>
              <a:gd name="connsiteX6" fmla="*/ 329972 w 976163"/>
              <a:gd name="connsiteY6" fmla="*/ 561567 h 2294553"/>
              <a:gd name="connsiteX7" fmla="*/ 0 w 976163"/>
              <a:gd name="connsiteY7" fmla="*/ 573317 h 2294553"/>
              <a:gd name="connsiteX0" fmla="*/ 0 w 960758"/>
              <a:gd name="connsiteY0" fmla="*/ 545616 h 2294553"/>
              <a:gd name="connsiteX1" fmla="*/ 929473 w 960758"/>
              <a:gd name="connsiteY1" fmla="*/ 8553 h 2294553"/>
              <a:gd name="connsiteX2" fmla="*/ 939581 w 960758"/>
              <a:gd name="connsiteY2" fmla="*/ 0 h 2294553"/>
              <a:gd name="connsiteX3" fmla="*/ 960758 w 960758"/>
              <a:gd name="connsiteY3" fmla="*/ 18661 h 2294553"/>
              <a:gd name="connsiteX4" fmla="*/ 960758 w 960758"/>
              <a:gd name="connsiteY4" fmla="*/ 2294553 h 2294553"/>
              <a:gd name="connsiteX5" fmla="*/ 291698 w 960758"/>
              <a:gd name="connsiteY5" fmla="*/ 2294553 h 2294553"/>
              <a:gd name="connsiteX6" fmla="*/ 314567 w 960758"/>
              <a:gd name="connsiteY6" fmla="*/ 561567 h 2294553"/>
              <a:gd name="connsiteX7" fmla="*/ 0 w 960758"/>
              <a:gd name="connsiteY7" fmla="*/ 545616 h 2294553"/>
              <a:gd name="connsiteX0" fmla="*/ 0 w 960758"/>
              <a:gd name="connsiteY0" fmla="*/ 561445 h 2294553"/>
              <a:gd name="connsiteX1" fmla="*/ 929473 w 960758"/>
              <a:gd name="connsiteY1" fmla="*/ 8553 h 2294553"/>
              <a:gd name="connsiteX2" fmla="*/ 939581 w 960758"/>
              <a:gd name="connsiteY2" fmla="*/ 0 h 2294553"/>
              <a:gd name="connsiteX3" fmla="*/ 960758 w 960758"/>
              <a:gd name="connsiteY3" fmla="*/ 18661 h 2294553"/>
              <a:gd name="connsiteX4" fmla="*/ 960758 w 960758"/>
              <a:gd name="connsiteY4" fmla="*/ 2294553 h 2294553"/>
              <a:gd name="connsiteX5" fmla="*/ 291698 w 960758"/>
              <a:gd name="connsiteY5" fmla="*/ 2294553 h 2294553"/>
              <a:gd name="connsiteX6" fmla="*/ 314567 w 960758"/>
              <a:gd name="connsiteY6" fmla="*/ 561567 h 2294553"/>
              <a:gd name="connsiteX7" fmla="*/ 0 w 960758"/>
              <a:gd name="connsiteY7" fmla="*/ 561445 h 2294553"/>
              <a:gd name="connsiteX0" fmla="*/ 0 w 960758"/>
              <a:gd name="connsiteY0" fmla="*/ 561445 h 2294553"/>
              <a:gd name="connsiteX1" fmla="*/ 929473 w 960758"/>
              <a:gd name="connsiteY1" fmla="*/ 8553 h 2294553"/>
              <a:gd name="connsiteX2" fmla="*/ 939581 w 960758"/>
              <a:gd name="connsiteY2" fmla="*/ 0 h 2294553"/>
              <a:gd name="connsiteX3" fmla="*/ 960758 w 960758"/>
              <a:gd name="connsiteY3" fmla="*/ 18661 h 2294553"/>
              <a:gd name="connsiteX4" fmla="*/ 960758 w 960758"/>
              <a:gd name="connsiteY4" fmla="*/ 2294553 h 2294553"/>
              <a:gd name="connsiteX5" fmla="*/ 291698 w 960758"/>
              <a:gd name="connsiteY5" fmla="*/ 2294553 h 2294553"/>
              <a:gd name="connsiteX6" fmla="*/ 311106 w 960758"/>
              <a:gd name="connsiteY6" fmla="*/ 580116 h 2294553"/>
              <a:gd name="connsiteX7" fmla="*/ 0 w 960758"/>
              <a:gd name="connsiteY7" fmla="*/ 561445 h 2294553"/>
              <a:gd name="connsiteX0" fmla="*/ 0 w 967681"/>
              <a:gd name="connsiteY0" fmla="*/ 587944 h 2294553"/>
              <a:gd name="connsiteX1" fmla="*/ 936396 w 967681"/>
              <a:gd name="connsiteY1" fmla="*/ 8553 h 2294553"/>
              <a:gd name="connsiteX2" fmla="*/ 946504 w 967681"/>
              <a:gd name="connsiteY2" fmla="*/ 0 h 2294553"/>
              <a:gd name="connsiteX3" fmla="*/ 967681 w 967681"/>
              <a:gd name="connsiteY3" fmla="*/ 18661 h 2294553"/>
              <a:gd name="connsiteX4" fmla="*/ 967681 w 967681"/>
              <a:gd name="connsiteY4" fmla="*/ 2294553 h 2294553"/>
              <a:gd name="connsiteX5" fmla="*/ 298621 w 967681"/>
              <a:gd name="connsiteY5" fmla="*/ 2294553 h 2294553"/>
              <a:gd name="connsiteX6" fmla="*/ 318029 w 967681"/>
              <a:gd name="connsiteY6" fmla="*/ 580116 h 2294553"/>
              <a:gd name="connsiteX7" fmla="*/ 0 w 967681"/>
              <a:gd name="connsiteY7" fmla="*/ 587944 h 2294553"/>
              <a:gd name="connsiteX0" fmla="*/ 0 w 967681"/>
              <a:gd name="connsiteY0" fmla="*/ 579994 h 2294553"/>
              <a:gd name="connsiteX1" fmla="*/ 936396 w 967681"/>
              <a:gd name="connsiteY1" fmla="*/ 8553 h 2294553"/>
              <a:gd name="connsiteX2" fmla="*/ 946504 w 967681"/>
              <a:gd name="connsiteY2" fmla="*/ 0 h 2294553"/>
              <a:gd name="connsiteX3" fmla="*/ 967681 w 967681"/>
              <a:gd name="connsiteY3" fmla="*/ 18661 h 2294553"/>
              <a:gd name="connsiteX4" fmla="*/ 967681 w 967681"/>
              <a:gd name="connsiteY4" fmla="*/ 2294553 h 2294553"/>
              <a:gd name="connsiteX5" fmla="*/ 298621 w 967681"/>
              <a:gd name="connsiteY5" fmla="*/ 2294553 h 2294553"/>
              <a:gd name="connsiteX6" fmla="*/ 318029 w 967681"/>
              <a:gd name="connsiteY6" fmla="*/ 580116 h 2294553"/>
              <a:gd name="connsiteX7" fmla="*/ 0 w 967681"/>
              <a:gd name="connsiteY7" fmla="*/ 579994 h 2294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7681" h="2294553">
                <a:moveTo>
                  <a:pt x="0" y="579994"/>
                </a:moveTo>
                <a:lnTo>
                  <a:pt x="936396" y="8553"/>
                </a:lnTo>
                <a:lnTo>
                  <a:pt x="946504" y="0"/>
                </a:lnTo>
                <a:lnTo>
                  <a:pt x="967681" y="18661"/>
                </a:lnTo>
                <a:lnTo>
                  <a:pt x="967681" y="2294553"/>
                </a:lnTo>
                <a:lnTo>
                  <a:pt x="298621" y="2294553"/>
                </a:lnTo>
                <a:lnTo>
                  <a:pt x="318029" y="580116"/>
                </a:lnTo>
                <a:lnTo>
                  <a:pt x="0" y="57999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vert270" anchor="t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MWBE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Requirements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823341" y="4632498"/>
            <a:ext cx="822960" cy="234677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Micro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6375" y="2069359"/>
            <a:ext cx="1479323" cy="58477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Arial" charset="0"/>
              </a:rPr>
              <a:t>*Federal </a:t>
            </a:r>
            <a:r>
              <a:rPr lang="en-US" sz="1600" i="1" dirty="0" smtClean="0">
                <a:solidFill>
                  <a:srgbClr val="FF0000"/>
                </a:solidFill>
                <a:latin typeface="Calibri" panose="020F0502020204030204" pitchFamily="34" charset="0"/>
                <a:cs typeface="Arial" charset="0"/>
              </a:rPr>
              <a:t>thresholds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4051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/>
      <p:bldP spid="40" grpId="0" animBg="1"/>
      <p:bldP spid="41" grpId="0" animBg="1"/>
      <p:bldP spid="42" grpId="0"/>
      <p:bldP spid="43" grpId="0"/>
      <p:bldP spid="8" grpId="0" animBg="1"/>
      <p:bldP spid="3" grpId="0" animBg="1"/>
      <p:bldP spid="29" grpId="0" animBg="1"/>
      <p:bldP spid="45" grpId="0" animBg="1"/>
      <p:bldP spid="47" grpId="0" animBg="1"/>
      <p:bldP spid="48" grpId="0" animBg="1"/>
      <p:bldP spid="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UG </a:t>
            </a:r>
            <a:r>
              <a:rPr lang="en-US" sz="4000" dirty="0" smtClean="0"/>
              <a:t>MWBE “6 Steps”</a:t>
            </a:r>
            <a:r>
              <a:rPr lang="en-US" sz="4000" i="1" dirty="0"/>
              <a:t> </a:t>
            </a:r>
            <a:r>
              <a:rPr lang="en-US" sz="2800" i="1" dirty="0"/>
              <a:t>2 CFR § </a:t>
            </a:r>
            <a:r>
              <a:rPr lang="en-US" sz="2800" i="1" dirty="0" smtClean="0"/>
              <a:t>200.321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288751" y="1325562"/>
            <a:ext cx="4078707" cy="4922838"/>
          </a:xfrm>
        </p:spPr>
        <p:txBody>
          <a:bodyPr/>
          <a:lstStyle/>
          <a:p>
            <a:pPr marL="571500" indent="-514350">
              <a:spcAft>
                <a:spcPts val="600"/>
              </a:spcAft>
              <a:buClr>
                <a:srgbClr val="FFC000"/>
              </a:buClr>
              <a:buFont typeface="+mj-lt"/>
              <a:buAutoNum type="arabicPeriod"/>
            </a:pPr>
            <a:r>
              <a:rPr lang="en-US" sz="2400" dirty="0"/>
              <a:t>Put </a:t>
            </a:r>
            <a:r>
              <a:rPr lang="en-US" sz="2400" dirty="0" smtClean="0"/>
              <a:t>MWBEs </a:t>
            </a:r>
            <a:r>
              <a:rPr lang="en-US" sz="2400" dirty="0"/>
              <a:t>on bidders list</a:t>
            </a:r>
          </a:p>
          <a:p>
            <a:pPr marL="571500" indent="-514350">
              <a:spcAft>
                <a:spcPts val="600"/>
              </a:spcAft>
              <a:buClr>
                <a:srgbClr val="FFC000"/>
              </a:buClr>
              <a:buFont typeface="+mj-lt"/>
              <a:buAutoNum type="arabicPeriod"/>
            </a:pPr>
            <a:r>
              <a:rPr lang="en-US" sz="2400" dirty="0"/>
              <a:t>Include </a:t>
            </a:r>
            <a:r>
              <a:rPr lang="en-US" sz="2400" dirty="0" smtClean="0"/>
              <a:t>MWBEs </a:t>
            </a:r>
            <a:r>
              <a:rPr lang="en-US" sz="2400" dirty="0"/>
              <a:t>in bid </a:t>
            </a:r>
            <a:r>
              <a:rPr lang="en-US" sz="2400" dirty="0" smtClean="0"/>
              <a:t>solicitations</a:t>
            </a:r>
            <a:r>
              <a:rPr lang="en-US" sz="2400" dirty="0" smtClean="0">
                <a:solidFill>
                  <a:srgbClr val="FF0000"/>
                </a:solidFill>
              </a:rPr>
              <a:t> (recommend posting all bids on HUB website)</a:t>
            </a:r>
            <a:endParaRPr lang="en-US" sz="2400" dirty="0">
              <a:solidFill>
                <a:srgbClr val="FF0000"/>
              </a:solidFill>
            </a:endParaRPr>
          </a:p>
          <a:p>
            <a:pPr marL="571500" indent="-514350">
              <a:buClr>
                <a:srgbClr val="FFC000"/>
              </a:buClr>
              <a:buFont typeface="+mj-lt"/>
              <a:buAutoNum type="arabicPeriod"/>
            </a:pPr>
            <a:r>
              <a:rPr lang="en-US" sz="2400" i="1" dirty="0"/>
              <a:t>Where economically  feasible</a:t>
            </a:r>
            <a:r>
              <a:rPr lang="en-US" sz="2400" dirty="0"/>
              <a:t>, divide project into smaller contracts to encourage </a:t>
            </a:r>
            <a:r>
              <a:rPr lang="en-US" sz="2400" dirty="0" smtClean="0"/>
              <a:t>MWBE </a:t>
            </a:r>
            <a:r>
              <a:rPr lang="en-US" sz="2400" dirty="0"/>
              <a:t>participation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endParaRPr lang="en-US" sz="2600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343400" y="1325562"/>
            <a:ext cx="4582886" cy="4922838"/>
          </a:xfrm>
        </p:spPr>
        <p:txBody>
          <a:bodyPr>
            <a:normAutofit fontScale="92500"/>
          </a:bodyPr>
          <a:lstStyle/>
          <a:p>
            <a:pPr marL="571500" indent="-514350">
              <a:spcAft>
                <a:spcPts val="600"/>
              </a:spcAft>
              <a:buClr>
                <a:srgbClr val="FFC000"/>
              </a:buClr>
              <a:buFont typeface="+mj-lt"/>
              <a:buAutoNum type="arabicPeriod" startAt="4"/>
            </a:pPr>
            <a:r>
              <a:rPr lang="en-US" sz="2600" i="1" dirty="0"/>
              <a:t>Where feasible</a:t>
            </a:r>
            <a:r>
              <a:rPr lang="en-US" sz="2600" dirty="0"/>
              <a:t>, establish delivery schedules to accommodate </a:t>
            </a:r>
            <a:r>
              <a:rPr lang="en-US" sz="2600" dirty="0" smtClean="0"/>
              <a:t>MWBEs</a:t>
            </a:r>
            <a:endParaRPr lang="en-US" sz="2600" dirty="0"/>
          </a:p>
          <a:p>
            <a:pPr marL="571500" indent="-514350">
              <a:spcAft>
                <a:spcPts val="600"/>
              </a:spcAft>
              <a:buClr>
                <a:srgbClr val="FFC000"/>
              </a:buClr>
              <a:buFont typeface="+mj-lt"/>
              <a:buAutoNum type="arabicPeriod" startAt="4"/>
            </a:pPr>
            <a:r>
              <a:rPr lang="en-US" sz="2600" dirty="0"/>
              <a:t>Use services of SBA, US Dept. of Commerce Minority Development Agency, and other similar agencies </a:t>
            </a:r>
            <a:r>
              <a:rPr lang="en-US" sz="2600" dirty="0">
                <a:solidFill>
                  <a:srgbClr val="FF0000"/>
                </a:solidFill>
              </a:rPr>
              <a:t>such as NC HUB Office</a:t>
            </a:r>
          </a:p>
          <a:p>
            <a:pPr marL="571500" indent="-514350">
              <a:buClr>
                <a:srgbClr val="FFC000"/>
              </a:buClr>
              <a:buFont typeface="+mj-lt"/>
              <a:buAutoNum type="arabicPeriod" startAt="4"/>
            </a:pPr>
            <a:r>
              <a:rPr lang="en-US" sz="2600" dirty="0"/>
              <a:t>Require prime contractors to comply with steps 1-5 </a:t>
            </a:r>
            <a:r>
              <a:rPr lang="en-US" sz="2600" dirty="0" smtClean="0"/>
              <a:t>above where subcontractors are </a:t>
            </a:r>
            <a:r>
              <a:rPr lang="en-US" sz="2600" dirty="0" smtClean="0"/>
              <a:t>used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7501847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8204" t="15111" r="19371" b="13547"/>
          <a:stretch/>
        </p:blipFill>
        <p:spPr>
          <a:xfrm>
            <a:off x="6001725" y="2349699"/>
            <a:ext cx="2685075" cy="268507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Goals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25562"/>
            <a:ext cx="6141563" cy="4525963"/>
          </a:xfrm>
        </p:spPr>
        <p:txBody>
          <a:bodyPr>
            <a:normAutofit fontScale="85000" lnSpcReduction="10000"/>
          </a:bodyPr>
          <a:lstStyle/>
          <a:p>
            <a:pPr>
              <a:spcAft>
                <a:spcPts val="12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dirty="0"/>
              <a:t>UG </a:t>
            </a:r>
            <a:r>
              <a:rPr lang="en-US" i="1" dirty="0">
                <a:solidFill>
                  <a:srgbClr val="FF0000"/>
                </a:solidFill>
              </a:rPr>
              <a:t>does not </a:t>
            </a:r>
            <a:r>
              <a:rPr lang="en-US" dirty="0">
                <a:solidFill>
                  <a:srgbClr val="FF0000"/>
                </a:solidFill>
              </a:rPr>
              <a:t>require </a:t>
            </a:r>
            <a:r>
              <a:rPr lang="en-US" dirty="0" smtClean="0"/>
              <a:t>MWBE </a:t>
            </a:r>
            <a:r>
              <a:rPr lang="en-US" dirty="0"/>
              <a:t>goals</a:t>
            </a:r>
          </a:p>
          <a:p>
            <a:pPr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dirty="0"/>
              <a:t>State law requires goals for building construction projects: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dirty="0"/>
              <a:t>$300,000 with local funds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dirty="0"/>
              <a:t>$100,000 with state </a:t>
            </a:r>
            <a:r>
              <a:rPr lang="en-US" dirty="0" smtClean="0"/>
              <a:t>funds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State goal is 10%</a:t>
            </a:r>
            <a:endParaRPr lang="en-US" dirty="0"/>
          </a:p>
          <a:p>
            <a:pPr>
              <a:spcAft>
                <a:spcPts val="12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dirty="0"/>
              <a:t>Some federal programs require goals (ex: DBE goals for US DOT projects</a:t>
            </a:r>
            <a:r>
              <a:rPr lang="en-US" dirty="0" smtClean="0"/>
              <a:t>)</a:t>
            </a:r>
          </a:p>
          <a:p>
            <a:pPr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FEMA Public Assistance Program </a:t>
            </a:r>
            <a:r>
              <a:rPr lang="en-US" i="1" dirty="0" smtClean="0">
                <a:solidFill>
                  <a:srgbClr val="FF0000"/>
                </a:solidFill>
              </a:rPr>
              <a:t>does not </a:t>
            </a:r>
            <a:r>
              <a:rPr lang="en-US" dirty="0" smtClean="0"/>
              <a:t>require goals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4309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927" y="1752600"/>
            <a:ext cx="4539842" cy="3276600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sz="4400" dirty="0"/>
              <a:t>Uniform Guidance (UG) Overview</a:t>
            </a:r>
            <a:br>
              <a:rPr lang="en-US" sz="4400" dirty="0"/>
            </a:br>
            <a:r>
              <a:rPr lang="en-US" sz="4400" dirty="0"/>
              <a:t/>
            </a:r>
            <a:br>
              <a:rPr lang="en-US" sz="4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-US" sz="4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0392" y="970290"/>
            <a:ext cx="4227211" cy="484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930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Documentation and Reporting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UG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>
              <a:spcAft>
                <a:spcPts val="12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Must </a:t>
            </a:r>
            <a:r>
              <a:rPr lang="en-US" dirty="0">
                <a:solidFill>
                  <a:srgbClr val="FF0000"/>
                </a:solidFill>
              </a:rPr>
              <a:t>document compliance </a:t>
            </a:r>
            <a:r>
              <a:rPr lang="en-US" dirty="0"/>
              <a:t>with </a:t>
            </a:r>
            <a:r>
              <a:rPr lang="en-US" dirty="0" smtClean="0"/>
              <a:t>MWBE </a:t>
            </a:r>
            <a:r>
              <a:rPr lang="en-US" dirty="0"/>
              <a:t>solicitation requirements (along with all other procurement requirements)</a:t>
            </a:r>
          </a:p>
          <a:p>
            <a:pPr>
              <a:spcAft>
                <a:spcPts val="12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dirty="0"/>
              <a:t>Recommend </a:t>
            </a:r>
            <a:r>
              <a:rPr lang="en-US" dirty="0">
                <a:solidFill>
                  <a:srgbClr val="FF0000"/>
                </a:solidFill>
              </a:rPr>
              <a:t>requiring contractors to document </a:t>
            </a:r>
            <a:r>
              <a:rPr lang="en-US" dirty="0"/>
              <a:t>their compliance</a:t>
            </a:r>
          </a:p>
          <a:p>
            <a:pPr>
              <a:spcAft>
                <a:spcPts val="12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dirty="0"/>
              <a:t>HUB certification of firms not required for compliance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State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spcAft>
                <a:spcPts val="12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dirty="0"/>
              <a:t>Formal HUB – bidder’s good faith efforts affidavits</a:t>
            </a:r>
          </a:p>
          <a:p>
            <a:pPr>
              <a:spcAft>
                <a:spcPts val="12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Must </a:t>
            </a:r>
            <a:r>
              <a:rPr lang="en-US" dirty="0"/>
              <a:t>report to NC HUB office</a:t>
            </a:r>
          </a:p>
          <a:p>
            <a:pPr>
              <a:spcAft>
                <a:spcPts val="12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dirty="0"/>
              <a:t>HUB certification required for credit toward </a:t>
            </a:r>
            <a:r>
              <a:rPr lang="en-US" dirty="0" smtClean="0"/>
              <a:t>participation </a:t>
            </a:r>
            <a:r>
              <a:rPr lang="en-US" dirty="0"/>
              <a:t>goals</a:t>
            </a:r>
          </a:p>
        </p:txBody>
      </p:sp>
    </p:spTree>
    <p:extLst>
      <p:ext uri="{BB962C8B-B14F-4D97-AF65-F5344CB8AC3E}">
        <p14:creationId xmlns:p14="http://schemas.microsoft.com/office/powerpoint/2010/main" val="4402131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uiExpand="1" build="p"/>
      <p:bldP spid="6" grpId="0" build="p"/>
      <p:bldP spid="7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How Can </a:t>
            </a:r>
            <a:r>
              <a:rPr lang="en-US" sz="4000" dirty="0" smtClean="0">
                <a:solidFill>
                  <a:srgbClr val="FF0000"/>
                </a:solidFill>
              </a:rPr>
              <a:t>YOU</a:t>
            </a:r>
            <a:r>
              <a:rPr lang="en-US" sz="4000" dirty="0" smtClean="0">
                <a:solidFill>
                  <a:srgbClr val="C00000"/>
                </a:solidFill>
              </a:rPr>
              <a:t> </a:t>
            </a:r>
            <a:r>
              <a:rPr lang="en-US" sz="4000" dirty="0" smtClean="0"/>
              <a:t>Help With Compliance?</a:t>
            </a:r>
            <a:endParaRPr lang="en-US" sz="40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325561"/>
            <a:ext cx="8229600" cy="5197159"/>
          </a:xfrm>
        </p:spPr>
        <p:txBody>
          <a:bodyPr>
            <a:normAutofit fontScale="85000" lnSpcReduction="10000"/>
          </a:bodyPr>
          <a:lstStyle/>
          <a:p>
            <a:pPr indent="-457200">
              <a:spcAft>
                <a:spcPts val="120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dirty="0" smtClean="0"/>
              <a:t>Become familiar with the UG “6 steps”</a:t>
            </a:r>
          </a:p>
          <a:p>
            <a:pPr marL="457200" indent="-457200">
              <a:spcAft>
                <a:spcPts val="120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dirty="0" smtClean="0"/>
              <a:t>Educate your colleagues and vendors/bidders on these requirements</a:t>
            </a:r>
          </a:p>
          <a:p>
            <a:pPr indent="-457200"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dirty="0" smtClean="0"/>
              <a:t>Develop compliance documentation forms</a:t>
            </a:r>
          </a:p>
          <a:p>
            <a:pPr lvl="2" indent="-457200">
              <a:spcAft>
                <a:spcPts val="60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2800" dirty="0" smtClean="0"/>
              <a:t>For your unit of government</a:t>
            </a:r>
          </a:p>
          <a:p>
            <a:pPr lvl="2" indent="-457200">
              <a:spcAft>
                <a:spcPts val="120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2800" dirty="0" smtClean="0"/>
              <a:t>For instructions to bidders</a:t>
            </a:r>
          </a:p>
          <a:p>
            <a:pPr marL="457200" indent="-457200">
              <a:spcAft>
                <a:spcPts val="120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dirty="0" smtClean="0"/>
              <a:t>Develop record-keeping system to document compliance</a:t>
            </a:r>
          </a:p>
          <a:p>
            <a:pPr marL="457200" indent="-457200">
              <a:spcAft>
                <a:spcPts val="1200"/>
              </a:spcAft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dirty="0" smtClean="0"/>
              <a:t>Review </a:t>
            </a:r>
            <a:r>
              <a:rPr lang="en-US" dirty="0" smtClean="0"/>
              <a:t>procurement </a:t>
            </a:r>
            <a:r>
              <a:rPr lang="en-US" dirty="0" smtClean="0"/>
              <a:t>policies to ensure UG “6 steps” are included for contracts paid for with federal funds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0179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Resources – HUB Office</a:t>
            </a:r>
            <a:endParaRPr lang="en-US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922638" y="918876"/>
            <a:ext cx="7062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hlinkClick r:id="rId2"/>
              </a:rPr>
              <a:t>https://ncadmin.nc.gov/businesses/hub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3213" b="64076"/>
          <a:stretch/>
        </p:blipFill>
        <p:spPr>
          <a:xfrm>
            <a:off x="1556057" y="1450804"/>
            <a:ext cx="3390032" cy="4864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Oval 10"/>
          <p:cNvSpPr/>
          <p:nvPr/>
        </p:nvSpPr>
        <p:spPr>
          <a:xfrm>
            <a:off x="1390594" y="5634444"/>
            <a:ext cx="3440826" cy="78162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22416" y="4714535"/>
            <a:ext cx="359966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   </a:t>
            </a:r>
            <a:r>
              <a:rPr lang="en-US" sz="22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Post on the HUB website:</a:t>
            </a:r>
          </a:p>
          <a:p>
            <a:pPr marL="342900" indent="-182880" defTabSz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</a:rPr>
              <a:t>B</a:t>
            </a:r>
            <a:r>
              <a:rPr lang="en-US" sz="2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ids for ALL contracts costing $10,000 or more</a:t>
            </a:r>
          </a:p>
          <a:p>
            <a:pPr marL="342900" indent="-18288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0000"/>
                </a:solidFill>
                <a:latin typeface="Calibri" panose="020F0502020204030204" pitchFamily="34" charset="0"/>
              </a:rPr>
              <a:t>S</a:t>
            </a:r>
            <a:r>
              <a:rPr lang="en-US" sz="22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ubcontractor solicitations</a:t>
            </a:r>
            <a:endParaRPr lang="en-US" sz="22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Left Arrow 5"/>
          <p:cNvSpPr/>
          <p:nvPr/>
        </p:nvSpPr>
        <p:spPr>
          <a:xfrm>
            <a:off x="5065643" y="5864685"/>
            <a:ext cx="442401" cy="321144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8354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Resources – School of Government</a:t>
            </a:r>
            <a:endParaRPr lang="en-US" sz="4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59681" t="13499" r="10851" b="19678"/>
          <a:stretch/>
        </p:blipFill>
        <p:spPr>
          <a:xfrm>
            <a:off x="457200" y="1495987"/>
            <a:ext cx="4020127" cy="2563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10131" y="972766"/>
            <a:ext cx="4261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hlinkClick r:id="rId3"/>
              </a:rPr>
              <a:t>www.ncpurchasing.unc.edu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0" name="Oval 9"/>
          <p:cNvSpPr/>
          <p:nvPr/>
        </p:nvSpPr>
        <p:spPr>
          <a:xfrm>
            <a:off x="3408464" y="3132019"/>
            <a:ext cx="989289" cy="28137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57709" t="13704" r="8666" b="10894"/>
          <a:stretch/>
        </p:blipFill>
        <p:spPr>
          <a:xfrm>
            <a:off x="4624396" y="3209267"/>
            <a:ext cx="4310598" cy="2718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Oval 10"/>
          <p:cNvSpPr/>
          <p:nvPr/>
        </p:nvSpPr>
        <p:spPr>
          <a:xfrm>
            <a:off x="7836773" y="4146363"/>
            <a:ext cx="989289" cy="28137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624396" y="2686047"/>
            <a:ext cx="4310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hlinkClick r:id="rId5"/>
              </a:rPr>
              <a:t>www.sog.unc.edu/ncem</a:t>
            </a:r>
            <a:r>
              <a:rPr lang="en-US" sz="2800" dirty="0" smtClean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777735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2" y="942680"/>
            <a:ext cx="4914896" cy="3120959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378462"/>
              </p:ext>
            </p:extLst>
          </p:nvPr>
        </p:nvGraphicFramePr>
        <p:xfrm>
          <a:off x="600892" y="5054058"/>
          <a:ext cx="8451172" cy="1005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01103">
                  <a:extLst>
                    <a:ext uri="{9D8B030D-6E8A-4147-A177-3AD203B41FA5}">
                      <a16:colId xmlns:a16="http://schemas.microsoft.com/office/drawing/2014/main" val="852445015"/>
                    </a:ext>
                  </a:extLst>
                </a:gridCol>
                <a:gridCol w="5350069">
                  <a:extLst>
                    <a:ext uri="{9D8B030D-6E8A-4147-A177-3AD203B41FA5}">
                      <a16:colId xmlns:a16="http://schemas.microsoft.com/office/drawing/2014/main" val="927701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 panose="020F0502020204030204" pitchFamily="34" charset="0"/>
                        </a:rPr>
                        <a:t>Norma Houston</a:t>
                      </a:r>
                    </a:p>
                    <a:p>
                      <a:pPr algn="ctr"/>
                      <a:r>
                        <a:rPr lang="en-US" sz="2000" dirty="0" smtClean="0">
                          <a:latin typeface="Calibri" panose="020F0502020204030204" pitchFamily="34" charset="0"/>
                        </a:rPr>
                        <a:t>UNC School</a:t>
                      </a:r>
                      <a:r>
                        <a:rPr lang="en-US" sz="2000" baseline="0" dirty="0" smtClean="0">
                          <a:latin typeface="Calibri" panose="020F0502020204030204" pitchFamily="34" charset="0"/>
                        </a:rPr>
                        <a:t> of Government</a:t>
                      </a:r>
                    </a:p>
                    <a:p>
                      <a:pPr algn="ctr"/>
                      <a:r>
                        <a:rPr lang="en-US" sz="2000" baseline="0" dirty="0" smtClean="0">
                          <a:latin typeface="Calibri" panose="020F0502020204030204" pitchFamily="34" charset="0"/>
                          <a:hlinkClick r:id="rId3"/>
                        </a:rPr>
                        <a:t>nhouston@sog.unc.edu</a:t>
                      </a:r>
                      <a:r>
                        <a:rPr lang="en-US" sz="2000" baseline="0" dirty="0" smtClean="0">
                          <a:latin typeface="Calibri" panose="020F0502020204030204" pitchFamily="34" charset="0"/>
                        </a:rPr>
                        <a:t> </a:t>
                      </a:r>
                      <a:endParaRPr lang="en-US" sz="20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200" dirty="0" smtClean="0">
                          <a:effectLst/>
                          <a:latin typeface="Calibri" panose="020F0502020204030204" pitchFamily="34" charset="0"/>
                        </a:rPr>
                        <a:t>Tammie E. Hall</a:t>
                      </a:r>
                      <a:br>
                        <a:rPr lang="en-US" sz="2000" kern="1200" dirty="0" smtClean="0"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2000" kern="1200" dirty="0" smtClean="0">
                          <a:effectLst/>
                          <a:latin typeface="Calibri" panose="020F0502020204030204" pitchFamily="34" charset="0"/>
                        </a:rPr>
                        <a:t>Office for Historically Underutilized Businesses</a:t>
                      </a:r>
                    </a:p>
                    <a:p>
                      <a:pPr algn="ctr"/>
                      <a:r>
                        <a:rPr lang="en-US" sz="2000" dirty="0" smtClean="0">
                          <a:latin typeface="Calibri" panose="020F0502020204030204" pitchFamily="34" charset="0"/>
                          <a:hlinkClick r:id="rId4"/>
                        </a:rPr>
                        <a:t>tammie.hall@doa.nc.gov</a:t>
                      </a:r>
                      <a:r>
                        <a:rPr lang="en-US" sz="2000" baseline="0" dirty="0" smtClean="0">
                          <a:latin typeface="Calibri" panose="020F0502020204030204" pitchFamily="34" charset="0"/>
                        </a:rPr>
                        <a:t> </a:t>
                      </a:r>
                      <a:endParaRPr lang="en-US" sz="20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02607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95354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24"/>
            <a:ext cx="8229600" cy="1143000"/>
          </a:xfrm>
        </p:spPr>
        <p:txBody>
          <a:bodyPr/>
          <a:lstStyle/>
          <a:p>
            <a:r>
              <a:rPr lang="en-US" sz="4000" b="1" u="sng" dirty="0"/>
              <a:t>What</a:t>
            </a:r>
            <a:r>
              <a:rPr lang="en-US" sz="4000" dirty="0"/>
              <a:t> is the Uniform Guidance?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037" y="1371600"/>
            <a:ext cx="8354494" cy="4525963"/>
          </a:xfrm>
        </p:spPr>
        <p:txBody>
          <a:bodyPr/>
          <a:lstStyle/>
          <a:p>
            <a:pPr>
              <a:spcAft>
                <a:spcPts val="12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Rules that set uniform standards for the award and expenditure of federal financial assistance (grants and loans)</a:t>
            </a:r>
          </a:p>
          <a:p>
            <a:pPr>
              <a:spcAft>
                <a:spcPts val="12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UG supersedes previous rules/OMB Circulars (ex: A-102, A-133)</a:t>
            </a:r>
          </a:p>
          <a:p>
            <a:pPr>
              <a:spcAft>
                <a:spcPts val="12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UG codified at 2 </a:t>
            </a:r>
            <a:r>
              <a:rPr lang="en-US" sz="2800" dirty="0" smtClean="0"/>
              <a:t>CFR </a:t>
            </a:r>
            <a:r>
              <a:rPr lang="en-US" sz="2800" dirty="0"/>
              <a:t>Part 200</a:t>
            </a:r>
          </a:p>
          <a:p>
            <a:pPr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Procurement standards codified at 2 </a:t>
            </a:r>
            <a:r>
              <a:rPr lang="en-US" sz="2800" dirty="0" smtClean="0"/>
              <a:t>CFR 200 Subpart </a:t>
            </a:r>
            <a:r>
              <a:rPr lang="en-US" sz="2800" dirty="0"/>
              <a:t>D (§§ 200.317-326)</a:t>
            </a:r>
          </a:p>
        </p:txBody>
      </p:sp>
    </p:spTree>
    <p:extLst>
      <p:ext uri="{BB962C8B-B14F-4D97-AF65-F5344CB8AC3E}">
        <p14:creationId xmlns:p14="http://schemas.microsoft.com/office/powerpoint/2010/main" val="16559372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u="sng" dirty="0"/>
              <a:t>Who</a:t>
            </a:r>
            <a:r>
              <a:rPr lang="en-US" sz="4000" dirty="0"/>
              <a:t> Does the UG Apply To?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5929" y="1134979"/>
            <a:ext cx="7315200" cy="1928019"/>
          </a:xfrm>
        </p:spPr>
        <p:txBody>
          <a:bodyPr>
            <a:normAutofit lnSpcReduction="10000"/>
          </a:bodyPr>
          <a:lstStyle/>
          <a:p>
            <a:pPr marL="0" indent="0" algn="ctr">
              <a:spcAft>
                <a:spcPts val="1200"/>
              </a:spcAft>
              <a:buClr>
                <a:srgbClr val="FFC000"/>
              </a:buClr>
              <a:buNone/>
            </a:pPr>
            <a:r>
              <a:rPr lang="en-US" dirty="0"/>
              <a:t>“</a:t>
            </a:r>
            <a:r>
              <a:rPr lang="en-US" dirty="0">
                <a:solidFill>
                  <a:srgbClr val="0070C0"/>
                </a:solidFill>
              </a:rPr>
              <a:t>Non-federal</a:t>
            </a:r>
            <a:r>
              <a:rPr lang="en-US" dirty="0"/>
              <a:t> </a:t>
            </a:r>
            <a:r>
              <a:rPr lang="en-US" dirty="0">
                <a:solidFill>
                  <a:srgbClr val="0070C0"/>
                </a:solidFill>
              </a:rPr>
              <a:t>entities</a:t>
            </a:r>
            <a:r>
              <a:rPr lang="en-US" dirty="0"/>
              <a:t>” that receive federal financial assistance – </a:t>
            </a:r>
            <a:r>
              <a:rPr lang="en-US" dirty="0" smtClean="0"/>
              <a:t>states*, </a:t>
            </a:r>
            <a:r>
              <a:rPr lang="en-US" dirty="0"/>
              <a:t>nonprofits, Indian Tribes, </a:t>
            </a:r>
            <a:r>
              <a:rPr lang="en-US" dirty="0" smtClean="0"/>
              <a:t>universities* </a:t>
            </a:r>
            <a:r>
              <a:rPr lang="en-US" dirty="0"/>
              <a:t>and colleges, and </a:t>
            </a:r>
            <a:r>
              <a:rPr lang="en-US" dirty="0">
                <a:solidFill>
                  <a:srgbClr val="0070C0"/>
                </a:solidFill>
              </a:rPr>
              <a:t>local governments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94285" y="3481467"/>
            <a:ext cx="632459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City and County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School District			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Public Authority and Special District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Council of Government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Any other “political subdivision”</a:t>
            </a:r>
          </a:p>
        </p:txBody>
      </p:sp>
      <p:sp>
        <p:nvSpPr>
          <p:cNvPr id="10" name="Arrow: Down 9"/>
          <p:cNvSpPr/>
          <p:nvPr/>
        </p:nvSpPr>
        <p:spPr>
          <a:xfrm>
            <a:off x="4545874" y="2944688"/>
            <a:ext cx="185384" cy="536780"/>
          </a:xfrm>
          <a:prstGeom prst="downArrow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2103" y="5882124"/>
            <a:ext cx="8238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*UG procurement requirements do not apply to state </a:t>
            </a:r>
            <a:r>
              <a:rPr lang="en-US" sz="1400" dirty="0" smtClean="0"/>
              <a:t>agencies and public universities, </a:t>
            </a:r>
          </a:p>
          <a:p>
            <a:pPr algn="ctr"/>
            <a:r>
              <a:rPr lang="en-US" sz="1400" dirty="0" smtClean="0"/>
              <a:t>but </a:t>
            </a:r>
            <a:r>
              <a:rPr lang="en-US" sz="1400" dirty="0" smtClean="0"/>
              <a:t>other provisions of UG do </a:t>
            </a:r>
            <a:r>
              <a:rPr lang="en-US" sz="1400" dirty="0" smtClean="0"/>
              <a:t>apply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663816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6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3307225" y="5029200"/>
            <a:ext cx="2362200" cy="1219200"/>
          </a:xfrm>
          <a:prstGeom prst="ellipse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3307225" y="3779837"/>
            <a:ext cx="2362200" cy="1219200"/>
          </a:xfrm>
          <a:prstGeom prst="ellipse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84237"/>
            <a:ext cx="8229600" cy="528355"/>
          </a:xfrm>
        </p:spPr>
        <p:txBody>
          <a:bodyPr/>
          <a:lstStyle/>
          <a:p>
            <a:pPr marL="0" indent="0" algn="ctr">
              <a:buClr>
                <a:srgbClr val="FFC000"/>
              </a:buClr>
              <a:buNone/>
            </a:pPr>
            <a:r>
              <a:rPr lang="en-US" dirty="0"/>
              <a:t>Recipients </a:t>
            </a:r>
            <a:r>
              <a:rPr lang="en-US" i="1" dirty="0"/>
              <a:t>and all </a:t>
            </a:r>
            <a:r>
              <a:rPr lang="en-US" i="1" dirty="0" err="1"/>
              <a:t>subrecipients</a:t>
            </a:r>
            <a:r>
              <a:rPr lang="en-US" i="1" dirty="0"/>
              <a:t> </a:t>
            </a:r>
            <a:r>
              <a:rPr lang="en-US" dirty="0"/>
              <a:t>are covered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1633"/>
          </a:xfrm>
        </p:spPr>
        <p:txBody>
          <a:bodyPr/>
          <a:lstStyle/>
          <a:p>
            <a:r>
              <a:rPr lang="en-US" sz="4000" b="1" u="sng" dirty="0"/>
              <a:t>Who</a:t>
            </a:r>
            <a:r>
              <a:rPr lang="en-US" sz="4000" dirty="0"/>
              <a:t> Does the UG Apply To?</a:t>
            </a:r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2926225" y="1519237"/>
          <a:ext cx="3124200" cy="452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5860857" y="4122232"/>
            <a:ext cx="2443084" cy="523220"/>
            <a:chOff x="5943600" y="4228595"/>
            <a:chExt cx="2443084" cy="523220"/>
          </a:xfrm>
        </p:grpSpPr>
        <p:sp>
          <p:nvSpPr>
            <p:cNvPr id="11" name="Arrow: Left 10"/>
            <p:cNvSpPr/>
            <p:nvPr/>
          </p:nvSpPr>
          <p:spPr>
            <a:xfrm>
              <a:off x="5943600" y="4253484"/>
              <a:ext cx="512064" cy="484632"/>
            </a:xfrm>
            <a:prstGeom prst="leftArrow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481684" y="4228595"/>
              <a:ext cx="1905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UG applies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860857" y="5364820"/>
            <a:ext cx="2444943" cy="523220"/>
            <a:chOff x="5943600" y="4244191"/>
            <a:chExt cx="2444943" cy="523220"/>
          </a:xfrm>
        </p:grpSpPr>
        <p:sp>
          <p:nvSpPr>
            <p:cNvPr id="15" name="Arrow: Left 14"/>
            <p:cNvSpPr/>
            <p:nvPr/>
          </p:nvSpPr>
          <p:spPr>
            <a:xfrm>
              <a:off x="5943600" y="4253484"/>
              <a:ext cx="512064" cy="484632"/>
            </a:xfrm>
            <a:prstGeom prst="leftArrow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483543" y="4244191"/>
              <a:ext cx="1905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UG applies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77813" y="3972259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Local Government expends the funds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7813" y="5016264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Local Government allocates funds to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subrecipient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 </a:t>
            </a:r>
          </a:p>
        </p:txBody>
      </p:sp>
      <p:sp>
        <p:nvSpPr>
          <p:cNvPr id="18" name="Arrow: Left 10"/>
          <p:cNvSpPr/>
          <p:nvPr/>
        </p:nvSpPr>
        <p:spPr>
          <a:xfrm rot="10800000">
            <a:off x="2715507" y="4169713"/>
            <a:ext cx="508198" cy="484632"/>
          </a:xfrm>
          <a:prstGeom prst="leftArrow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Arrow: Left 10"/>
          <p:cNvSpPr/>
          <p:nvPr/>
        </p:nvSpPr>
        <p:spPr>
          <a:xfrm rot="10800000">
            <a:off x="2748735" y="5390915"/>
            <a:ext cx="508198" cy="484632"/>
          </a:xfrm>
          <a:prstGeom prst="leftArrow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860857" y="2910465"/>
            <a:ext cx="2443084" cy="523220"/>
            <a:chOff x="5943600" y="4239803"/>
            <a:chExt cx="2443084" cy="523220"/>
          </a:xfrm>
        </p:grpSpPr>
        <p:sp>
          <p:nvSpPr>
            <p:cNvPr id="22" name="Arrow: Left 10"/>
            <p:cNvSpPr/>
            <p:nvPr/>
          </p:nvSpPr>
          <p:spPr>
            <a:xfrm>
              <a:off x="5943600" y="4253484"/>
              <a:ext cx="512064" cy="484632"/>
            </a:xfrm>
            <a:prstGeom prst="leftArrow">
              <a:avLst/>
            </a:prstGeom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481684" y="4239803"/>
              <a:ext cx="1905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UG applies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77813" y="2522593"/>
            <a:ext cx="3029412" cy="1200329"/>
            <a:chOff x="170988" y="2560414"/>
            <a:chExt cx="3029412" cy="1200329"/>
          </a:xfrm>
        </p:grpSpPr>
        <p:sp>
          <p:nvSpPr>
            <p:cNvPr id="20" name="TextBox 19"/>
            <p:cNvSpPr txBox="1"/>
            <p:nvPr/>
          </p:nvSpPr>
          <p:spPr>
            <a:xfrm>
              <a:off x="170988" y="2560414"/>
              <a:ext cx="28956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charset="0"/>
                </a:rPr>
                <a:t>State Agency allocates funds to Local Government</a:t>
              </a:r>
            </a:p>
          </p:txBody>
        </p:sp>
        <p:sp>
          <p:nvSpPr>
            <p:cNvPr id="24" name="Arrow: Left 10"/>
            <p:cNvSpPr/>
            <p:nvPr/>
          </p:nvSpPr>
          <p:spPr>
            <a:xfrm rot="10800000">
              <a:off x="2692202" y="2935065"/>
              <a:ext cx="508198" cy="484632"/>
            </a:xfrm>
            <a:prstGeom prst="leftArrow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22714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EBC4C05-7476-4ED5-A88D-596DBDB0EA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3EBC4C05-7476-4ED5-A88D-596DBDB0EA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16AA3FB-13D7-4A44-A0D2-B6D5ACD030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F16AA3FB-13D7-4A44-A0D2-B6D5ACD030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F9045C9-6CE4-47C9-943C-B8452B1B69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BF9045C9-6CE4-47C9-943C-B8452B1B69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8656768-5176-412E-91DE-CB704B407B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graphicEl>
                                              <a:dgm id="{88656768-5176-412E-91DE-CB704B407B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A9A99CF-B63B-435B-8CB2-0F1C6F357F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dgm id="{8A9A99CF-B63B-435B-8CB2-0F1C6F357F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F9C7A63-EC92-4CA9-B2DB-BC0C3D7F93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graphicEl>
                                              <a:dgm id="{5F9C7A63-EC92-4CA9-B2DB-BC0C3D7F93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2A015EB-B13B-4F02-9740-CB328DAF73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>
                                            <p:graphicEl>
                                              <a:dgm id="{F2A015EB-B13B-4F02-9740-CB328DAF73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Graphic spid="5" grpId="0" uiExpand="1">
        <p:bldSub>
          <a:bldDgm bld="one"/>
        </p:bldSub>
      </p:bldGraphic>
      <p:bldP spid="2" grpId="0"/>
      <p:bldP spid="17" grpId="0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u="sng" dirty="0"/>
              <a:t>Which</a:t>
            </a:r>
            <a:r>
              <a:rPr lang="en-US" sz="4000" dirty="0"/>
              <a:t> Programs are Covered?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791" y="1541417"/>
            <a:ext cx="6781800" cy="380564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UG applies to most (but not all) categories of federal financial assistance programs</a:t>
            </a:r>
          </a:p>
          <a:p>
            <a:pPr>
              <a:spcAft>
                <a:spcPts val="6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Not all federal programs are covered</a:t>
            </a:r>
          </a:p>
          <a:p>
            <a:pPr>
              <a:spcAft>
                <a:spcPts val="1200"/>
              </a:spcAft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Not all parts of the UG apply to all categories of covered funds</a:t>
            </a:r>
          </a:p>
          <a:p>
            <a:pPr marL="0" indent="0" algn="ctr">
              <a:buNone/>
            </a:pPr>
            <a:r>
              <a:rPr lang="en-US" sz="3000" dirty="0" smtClean="0">
                <a:solidFill>
                  <a:srgbClr val="FF0000"/>
                </a:solidFill>
              </a:rPr>
              <a:t>ASSUME </a:t>
            </a:r>
            <a:r>
              <a:rPr lang="en-US" sz="3000" dirty="0">
                <a:solidFill>
                  <a:srgbClr val="FF0000"/>
                </a:solidFill>
              </a:rPr>
              <a:t>THE UG APPLIES UNLESS THE GRANTOR AGENCY ADVISES </a:t>
            </a:r>
            <a:r>
              <a:rPr lang="en-US" sz="3000" dirty="0" smtClean="0">
                <a:solidFill>
                  <a:srgbClr val="FF0000"/>
                </a:solidFill>
              </a:rPr>
              <a:t>OTHERWISE!</a:t>
            </a:r>
            <a:endParaRPr lang="en-US" sz="3000" dirty="0">
              <a:solidFill>
                <a:srgbClr val="FF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0119" y="5639755"/>
            <a:ext cx="923703" cy="6378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9080" y="3946963"/>
            <a:ext cx="791829" cy="7918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638" y="2513202"/>
            <a:ext cx="996555" cy="9965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8384" y="5603529"/>
            <a:ext cx="1021185" cy="6551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755" y="5159820"/>
            <a:ext cx="842477" cy="8424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535" y="1228200"/>
            <a:ext cx="850987" cy="842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373" y="5641890"/>
            <a:ext cx="1644629" cy="582473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3039979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u="sng" dirty="0"/>
              <a:t>Why</a:t>
            </a:r>
            <a:r>
              <a:rPr lang="en-US" sz="4000" dirty="0"/>
              <a:t> Is This Important?</a:t>
            </a:r>
          </a:p>
        </p:txBody>
      </p:sp>
      <p:pic>
        <p:nvPicPr>
          <p:cNvPr id="41986" name="Picture 2" descr="http://4closurefraud.org/wp-content/uploads/2012/03/Void-Stamp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5" r="30375"/>
          <a:stretch/>
        </p:blipFill>
        <p:spPr bwMode="auto">
          <a:xfrm>
            <a:off x="441158" y="1600200"/>
            <a:ext cx="3323772" cy="405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780971" y="1447800"/>
            <a:ext cx="5108257" cy="1441970"/>
            <a:chOff x="3780972" y="1143000"/>
            <a:chExt cx="5108257" cy="144197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/>
            <a:stretch/>
          </p:blipFill>
          <p:spPr>
            <a:xfrm>
              <a:off x="3780972" y="1143000"/>
              <a:ext cx="5108257" cy="1441970"/>
            </a:xfrm>
            <a:prstGeom prst="rect">
              <a:avLst/>
            </a:prstGeom>
          </p:spPr>
        </p:pic>
        <p:sp>
          <p:nvSpPr>
            <p:cNvPr id="4" name="Oval 3"/>
            <p:cNvSpPr/>
            <p:nvPr/>
          </p:nvSpPr>
          <p:spPr>
            <a:xfrm>
              <a:off x="4314143" y="2219263"/>
              <a:ext cx="92835" cy="928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4320480" y="1911414"/>
              <a:ext cx="84395" cy="843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764930" y="3194570"/>
            <a:ext cx="50668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Noncompliance with state and federal procurement requirements most common reason for sanctions</a:t>
            </a:r>
          </a:p>
        </p:txBody>
      </p:sp>
    </p:spTree>
    <p:extLst>
      <p:ext uri="{BB962C8B-B14F-4D97-AF65-F5344CB8AC3E}">
        <p14:creationId xmlns:p14="http://schemas.microsoft.com/office/powerpoint/2010/main" val="29690669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199" y="0"/>
            <a:ext cx="8281447" cy="1143000"/>
          </a:xfrm>
        </p:spPr>
        <p:txBody>
          <a:bodyPr/>
          <a:lstStyle/>
          <a:p>
            <a:r>
              <a:rPr lang="en-US" sz="4000" dirty="0"/>
              <a:t>Sanctions &amp; Consequences</a:t>
            </a:r>
          </a:p>
        </p:txBody>
      </p:sp>
      <p:graphicFrame>
        <p:nvGraphicFramePr>
          <p:cNvPr id="4" name="Diagram 3"/>
          <p:cNvGraphicFramePr/>
          <p:nvPr>
            <p:custDataLst>
              <p:tags r:id="rId2"/>
            </p:custDataLst>
            <p:extLst/>
          </p:nvPr>
        </p:nvGraphicFramePr>
        <p:xfrm>
          <a:off x="1371600" y="914400"/>
          <a:ext cx="64770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58822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0"/>
            <a:ext cx="8416834" cy="1143000"/>
          </a:xfrm>
        </p:spPr>
        <p:txBody>
          <a:bodyPr/>
          <a:lstStyle/>
          <a:p>
            <a:r>
              <a:rPr lang="en-US" sz="4000" dirty="0" smtClean="0"/>
              <a:t>Example: FEMA </a:t>
            </a:r>
            <a:r>
              <a:rPr lang="en-US" sz="4000" dirty="0" smtClean="0"/>
              <a:t>Reimbursement Pitfalls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7200" y="1143000"/>
            <a:ext cx="8229600" cy="5257800"/>
          </a:xfrm>
        </p:spPr>
        <p:txBody>
          <a:bodyPr/>
          <a:lstStyle/>
          <a:p>
            <a:pPr marL="0" indent="0" algn="ctr">
              <a:spcAft>
                <a:spcPts val="1200"/>
              </a:spcAft>
              <a:buClr>
                <a:schemeClr val="accent6">
                  <a:lumMod val="75000"/>
                </a:schemeClr>
              </a:buClr>
              <a:buNone/>
            </a:pPr>
            <a:r>
              <a:rPr lang="en-US" dirty="0"/>
              <a:t>Noncompliance with </a:t>
            </a:r>
            <a:r>
              <a:rPr lang="en-US" dirty="0">
                <a:solidFill>
                  <a:srgbClr val="FF0000"/>
                </a:solidFill>
              </a:rPr>
              <a:t>federal procurement requirements </a:t>
            </a:r>
            <a:r>
              <a:rPr lang="en-US" dirty="0"/>
              <a:t>most common reason for FEMA PA reimbursement denial</a:t>
            </a:r>
          </a:p>
          <a:p>
            <a:pPr marL="0" indent="0" algn="ctr">
              <a:buClr>
                <a:schemeClr val="accent6">
                  <a:lumMod val="75000"/>
                </a:schemeClr>
              </a:buClr>
              <a:buNone/>
            </a:pPr>
            <a:r>
              <a:rPr lang="en-US" dirty="0"/>
              <a:t>OIG found over $500 million in ineligible PA costs due to procurement violations (2015-17)</a:t>
            </a:r>
          </a:p>
          <a:p>
            <a:pPr marL="0" indent="0">
              <a:buClr>
                <a:srgbClr val="FFC000"/>
              </a:buClr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6320" y="4171782"/>
            <a:ext cx="3231624" cy="201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76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romoore\AppData\Local\Temp\PR\data\asimages\{9D49FB47-E063-4721-893D-10FBBD40610D}_20.png&quot;/&gt;&lt;left val=&quot;16&quot;/&gt;&lt;top val=&quot;0&quot;/&gt;&lt;width val=&quot;668&quot;/&gt;&lt;height val=&quot;98&quot;/&gt;&lt;hasText val=&quot;1&quot;/&gt;&lt;/Image&gt;&lt;/ThreeDShapeInfo&gt;"/>
  <p:tag name="PRESENTER_SHAPETEXTINFO" val="&lt;ShapeTextInfo&gt;&lt;TableIndex row=&quot;-1&quot; col=&quot;-1&quot;&gt;&lt;linesCount val=&quot;1&quot;/&gt;&lt;lineCharCount val=&quot;26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DB75E37-F13D-4894-B841-9BC02E367575}&quot;/&gt;&lt;isInvalidForFieldText val=&quot;0&quot;/&gt;&lt;Image&gt;&lt;filename val=&quot;C:\Users\romoore\AppData\Local\Temp\PR\data\asimages\{6DB75E37-F13D-4894-B841-9BC02E367575}_20.png&quot;/&gt;&lt;left val=&quot;107&quot;/&gt;&lt;top val=&quot;69&quot;/&gt;&lt;width val=&quot;510&quot;/&gt;&lt;height val=&quot;433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romoore\AppData\Local\Temp\PR\data\asimages\{E7C3B77E-5FCE-4C81-B570-7660BE2D02B6}_21.png&quot;/&gt;&lt;left val=&quot;18&quot;/&gt;&lt;top val=&quot;0&quot;/&gt;&lt;width val=&quot;665&quot;/&gt;&lt;height val=&quot;93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romoore\AppData\Local\Temp\PR\data\asimages\{FF5B0FDE-86B5-402A-A475-9ED5D3089736}_21.png&quot;/&gt;&lt;left val=&quot;35&quot;/&gt;&lt;top val=&quot;83&quot;/&gt;&lt;width val=&quot;648&quot;/&gt;&lt;height val=&quot;420&quot;/&gt;&lt;hasText val=&quot;1&quot;/&gt;&lt;/Image&gt;&lt;/ThreeDShapeInfo&gt;"/>
  <p:tag name="PRESENTER_SHAPETEXTINFO" val="&lt;ShapeTextInfo&gt;&lt;TableIndex row=&quot;-1&quot; col=&quot;-1&quot;&gt;&lt;linesCount val=&quot;5&quot;/&gt;&lt;lineCharCount val=&quot;39&quot;/&gt;&lt;lineCharCount val=&quot;41&quot;/&gt;&lt;lineCharCount val=&quot;24&quot;/&gt;&lt;lineCharCount val=&quot;45&quot;/&gt;&lt;lineCharCount val=&quot;46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romoore\AppData\Local\Temp\PR\data\asimages\{7449FC5E-7A18-41E1-85E5-7B6F4F8004E8}_22.png&quot;/&gt;&lt;left val=&quot;18&quot;/&gt;&lt;top val=&quot;0&quot;/&gt;&lt;width val=&quot;665&quot;/&gt;&lt;height val=&quot;93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extEffect&gt;&lt;Image&gt;&lt;filename val=&quot;C:\Users\romoore\AppData\Local\Temp\PR\data\asimages\{CD8423EF-3FBC-418D-ABEE-2ADDFFA7D3EA}_1.png_crop.png&quot;/&gt;&lt;left val=&quot;44&quot;/&gt;&lt;top val=&quot;114&quot;/&gt;&lt;width val=&quot;282&quot;/&gt;&lt;height val=&quot;92&quot;/&gt;&lt;hasText val=&quot;1&quot;/&gt;&lt;paraId val=&quot;1&quot;/&gt;&lt;/Image&gt;&lt;Image&gt;&lt;filename val=&quot;C:\Users\romoore\AppData\Local\Temp\PR\data\asimages\{963742AF-0E54-45B2-95EF-CDB4FBAA043C}_1.png_crop.png&quot;/&gt;&lt;left val=&quot;43&quot;/&gt;&lt;top val=&quot;233&quot;/&gt;&lt;width val=&quot;288&quot;/&gt;&lt;height val=&quot;58&quot;/&gt;&lt;hasText val=&quot;1&quot;/&gt;&lt;paraId val=&quot;2&quot;/&gt;&lt;/Image&gt;&lt;Image&gt;&lt;filename val=&quot;C:\Users\romoore\AppData\Local\Temp\PR\data\asimages\{A972A993-32E0-4BE6-B166-506E57FCB06E}_1.png_crop.png&quot;/&gt;&lt;left val=&quot;43&quot;/&gt;&lt;top val=&quot;319&quot;/&gt;&lt;width val=&quot;185&quot;/&gt;&lt;height val=&quot;25&quot;/&gt;&lt;hasText val=&quot;1&quot;/&gt;&lt;paraId val=&quot;3&quot;/&gt;&lt;/Image&gt;&lt;Image&gt;&lt;filename val=&quot;C:\Users\romoore\AppData\Local\Temp\PR\data\asimages\{41F3348F-5395-485E-A696-494D187FA371}_1.png_crop.png&quot;/&gt;&lt;left val=&quot;43&quot;/&gt;&lt;top val=&quot;371&quot;/&gt;&lt;width val=&quot;256&quot;/&gt;&lt;height val=&quot;53&quot;/&gt;&lt;hasText val=&quot;1&quot;/&gt;&lt;paraId val=&quot;4&quot;/&gt;&lt;/Image&gt;&lt;/TextEffect&gt;"/>
  <p:tag name="PRESENTER_SHAPETEXTINFO" val="&lt;ShapeTextInfo&gt;&lt;TableIndex row=&quot;-1&quot; col=&quot;-1&quot;&gt;&lt;linesCount val=&quot;8&quot;/&gt;&lt;lineCharCount val=&quot;21&quot;/&gt;&lt;lineCharCount val=&quot;16&quot;/&gt;&lt;lineCharCount val=&quot;13&quot;/&gt;&lt;lineCharCount val=&quot;19&quot;/&gt;&lt;lineCharCount val=&quot;22&quot;/&gt;&lt;lineCharCount val=&quot;13&quot;/&gt;&lt;lineCharCount val=&quot;19&quot;/&gt;&lt;lineCharCount val=&quot;8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extEffect&gt;&lt;Image&gt;&lt;filename val=&quot;C:\Users\romoore\AppData\Local\Temp\PR\data\asimages\{C02F23B2-E543-4E8E-9FE1-9233C015DD2B}_1.png_crop.png&quot;/&gt;&lt;left val=&quot;373&quot;/&gt;&lt;top val=&quot;114&quot;/&gt;&lt;width val=&quot;244&quot;/&gt;&lt;height val=&quot;24&quot;/&gt;&lt;hasText val=&quot;1&quot;/&gt;&lt;paraId val=&quot;1&quot;/&gt;&lt;/Image&gt;&lt;Image&gt;&lt;filename val=&quot;C:\Users\romoore\AppData\Local\Temp\PR\data\asimages\{DC8129C8-346B-4840-9F6B-B3364DA92B38}_1.png_crop.png&quot;/&gt;&lt;left val=&quot;373&quot;/&gt;&lt;top val=&quot;165&quot;/&gt;&lt;width val=&quot;224&quot;/&gt;&lt;height val=&quot;20&quot;/&gt;&lt;hasText val=&quot;1&quot;/&gt;&lt;paraId val=&quot;2&quot;/&gt;&lt;/Image&gt;&lt;Image&gt;&lt;filename val=&quot;C:\Users\romoore\AppData\Local\Temp\PR\data\asimages\{2DA403E7-7929-4E4B-AE8B-9A2F1600F81E}_1.png_crop.png&quot;/&gt;&lt;left val=&quot;373&quot;/&gt;&lt;top val=&quot;218&quot;/&gt;&lt;width val=&quot;297&quot;/&gt;&lt;height val=&quot;24&quot;/&gt;&lt;hasText val=&quot;1&quot;/&gt;&lt;paraId val=&quot;3&quot;/&gt;&lt;/Image&gt;&lt;Image&gt;&lt;filename val=&quot;C:\Users\romoore\AppData\Local\Temp\PR\data\asimages\{ABE4EEE6-C08C-4DB2-8113-7CDAE41A5C62}_1.png_crop.png&quot;/&gt;&lt;left val=&quot;373&quot;/&gt;&lt;top val=&quot;270&quot;/&gt;&lt;width val=&quot;256&quot;/&gt;&lt;height val=&quot;24&quot;/&gt;&lt;hasText val=&quot;1&quot;/&gt;&lt;paraId val=&quot;4&quot;/&gt;&lt;/Image&gt;&lt;Image&gt;&lt;filename val=&quot;C:\Users\romoore\AppData\Local\Temp\PR\data\asimages\{B6E9299C-51FB-49AB-842D-8CC4975081A4}_1.png_crop.png&quot;/&gt;&lt;left val=&quot;373&quot;/&gt;&lt;top val=&quot;322&quot;/&gt;&lt;width val=&quot;286&quot;/&gt;&lt;height val=&quot;25&quot;/&gt;&lt;hasText val=&quot;1&quot;/&gt;&lt;paraId val=&quot;5&quot;/&gt;&lt;/Image&gt;&lt;Image&gt;&lt;filename val=&quot;C:\Users\romoore\AppData\Local\Temp\PR\data\asimages\{9299CD3E-C5E3-46AF-925F-DF80CFBCAE8D}_1.png_crop.png&quot;/&gt;&lt;left val=&quot;374&quot;/&gt;&lt;top val=&quot;375&quot;/&gt;&lt;width val=&quot;253&quot;/&gt;&lt;height val=&quot;54&quot;/&gt;&lt;hasText val=&quot;1&quot;/&gt;&lt;paraId val=&quot;6&quot;/&gt;&lt;/Image&gt;&lt;/TextEffect&gt;"/>
  <p:tag name="PRESENTER_SHAPETEXTINFO" val="&lt;ShapeTextInfo&gt;&lt;TableIndex row=&quot;-1&quot; col=&quot;-1&quot;&gt;&lt;linesCount val=&quot;7&quot;/&gt;&lt;lineCharCount val=&quot;19&quot;/&gt;&lt;lineCharCount val=&quot;17&quot;/&gt;&lt;lineCharCount val=&quot;22&quot;/&gt;&lt;lineCharCount val=&quot;19&quot;/&gt;&lt;lineCharCount val=&quot;23&quot;/&gt;&lt;lineCharCount val=&quot;19&quot;/&gt;&lt;lineCharCount val=&quot;13&quot;/&gt;&lt;/TableIndex&gt;&lt;/ShapeTextInfo&gt;"/>
</p:tagLst>
</file>

<file path=ppt/theme/theme1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MS Gothic"/>
        <a:cs typeface="MS Gothic"/>
      </a:majorFont>
      <a:minorFont>
        <a:latin typeface="Calibri"/>
        <a:ea typeface="MS Gothic"/>
        <a:cs typeface="MS 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og_template_foo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OG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og_template_foo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OG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og_template_foo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OG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691</TotalTime>
  <Words>1355</Words>
  <Application>Microsoft Office PowerPoint</Application>
  <PresentationFormat>On-screen Show (4:3)</PresentationFormat>
  <Paragraphs>231</Paragraphs>
  <Slides>24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MS Gothic</vt:lpstr>
      <vt:lpstr>Arial</vt:lpstr>
      <vt:lpstr>Calibri</vt:lpstr>
      <vt:lpstr>Lucida Sans Unicode</vt:lpstr>
      <vt:lpstr>Tahoma</vt:lpstr>
      <vt:lpstr>Times New Roman</vt:lpstr>
      <vt:lpstr>Wingdings</vt:lpstr>
      <vt:lpstr>1_Office Theme</vt:lpstr>
      <vt:lpstr>sog_template_footer</vt:lpstr>
      <vt:lpstr>1_sog_template_footer</vt:lpstr>
      <vt:lpstr>2_sog_template_footer</vt:lpstr>
      <vt:lpstr>MWBE Grant Funds Solicitations  38th Annual State Construction Conference March 28, 2019</vt:lpstr>
      <vt:lpstr>Uniform Guidance (UG) Overview   </vt:lpstr>
      <vt:lpstr>What is the Uniform Guidance?</vt:lpstr>
      <vt:lpstr>Who Does the UG Apply To?</vt:lpstr>
      <vt:lpstr>Who Does the UG Apply To?</vt:lpstr>
      <vt:lpstr>Which Programs are Covered?</vt:lpstr>
      <vt:lpstr>Why Is This Important?</vt:lpstr>
      <vt:lpstr>Sanctions &amp; Consequences</vt:lpstr>
      <vt:lpstr>Example: FEMA Reimbursement Pitfalls</vt:lpstr>
      <vt:lpstr>FEMA Top 10 Procurement Mistakes </vt:lpstr>
      <vt:lpstr>Construction and Repair Requirements</vt:lpstr>
      <vt:lpstr>Which Set of Rules Do I Follow?</vt:lpstr>
      <vt:lpstr>UG MWBE    solicitation    requirements</vt:lpstr>
      <vt:lpstr>MWBE / HUB Participation</vt:lpstr>
      <vt:lpstr>Who is MWBE?</vt:lpstr>
      <vt:lpstr>Requirements</vt:lpstr>
      <vt:lpstr>HUB and MWBE Requirements</vt:lpstr>
      <vt:lpstr>UG MWBE “6 Steps” 2 CFR § 200.321</vt:lpstr>
      <vt:lpstr>Goals</vt:lpstr>
      <vt:lpstr>Documentation and Reporting</vt:lpstr>
      <vt:lpstr>How Can YOU Help With Compliance?</vt:lpstr>
      <vt:lpstr>Resources – HUB Office</vt:lpstr>
      <vt:lpstr>Resources – School of Government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Houston, Norma</dc:creator>
  <cp:lastModifiedBy>Houston, Norma</cp:lastModifiedBy>
  <cp:revision>40</cp:revision>
  <cp:lastPrinted>2018-06-25T16:36:12Z</cp:lastPrinted>
  <dcterms:created xsi:type="dcterms:W3CDTF">2018-06-24T16:33:48Z</dcterms:created>
  <dcterms:modified xsi:type="dcterms:W3CDTF">2019-03-19T23:28:06Z</dcterms:modified>
</cp:coreProperties>
</file>