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1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1" r:id="rId11"/>
    <p:sldId id="270" r:id="rId12"/>
    <p:sldId id="272" r:id="rId13"/>
    <p:sldId id="292" r:id="rId14"/>
    <p:sldId id="293" r:id="rId15"/>
    <p:sldId id="269" r:id="rId16"/>
    <p:sldId id="274" r:id="rId17"/>
    <p:sldId id="279" r:id="rId18"/>
    <p:sldId id="278" r:id="rId19"/>
    <p:sldId id="277" r:id="rId20"/>
    <p:sldId id="291" r:id="rId21"/>
    <p:sldId id="276" r:id="rId22"/>
    <p:sldId id="275" r:id="rId23"/>
    <p:sldId id="283" r:id="rId24"/>
    <p:sldId id="287" r:id="rId25"/>
    <p:sldId id="294" r:id="rId26"/>
    <p:sldId id="285" r:id="rId27"/>
    <p:sldId id="284" r:id="rId28"/>
    <p:sldId id="281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8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03661-7AA4-4293-A73B-6735E14903CA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3342A-F508-4D5C-8B67-4F0429D52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5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A37B-AE7E-4B61-BB26-3657459FEA03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E531-B708-4178-99E2-349BE3F6FBDE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A05E-FC62-4EFC-9FF5-A3A57E598FA3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4EB89-6F49-44FA-9089-E12079347438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3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2CD3-4846-4D91-BE9C-C3713646FDB3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B9FA8-8F3F-4507-975C-9660EBAEB253}" type="datetime1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1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B0E5-5EA1-450D-B834-82EBC9F2782C}" type="datetime1">
              <a:rPr lang="en-US" smtClean="0"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7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D695-C070-4A9B-AD49-FAB95284BC93}" type="datetime1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1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6D93E-1D3E-4189-BF48-339C92B7E8E4}" type="datetime1">
              <a:rPr lang="en-US" smtClean="0"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9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8AD6-2565-4AE5-8E0A-5FA2782AA5C2}" type="datetime1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2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29B13BC-B718-40D7-B75A-FE9F31E8B108}" type="datetime1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SCO Conference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3E36-A34B-4E8C-A8AD-129B17A198E0}" type="datetime1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SCO Conference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B01E561-C49A-4078-AFAD-90965F3EB8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16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4E27A1E-D49E-4CAF-B26A-B87A747969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4423" y="163902"/>
            <a:ext cx="8637073" cy="253256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37</a:t>
            </a:r>
            <a:r>
              <a:rPr lang="en-US" sz="4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th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Annual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State Construction 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Conference</a:t>
            </a:r>
            <a:b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March 29th, 2018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803D80-EF43-4860-A470-04F812F396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78000" y="5060950"/>
            <a:ext cx="8636000" cy="9779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chemeClr val="tx1"/>
                </a:solidFill>
                <a:latin typeface="Calisto MT" panose="02040603050505030304" pitchFamily="18" charset="0"/>
                <a:ea typeface="+mj-ea"/>
                <a:cs typeface="+mj-cs"/>
              </a:rPr>
              <a:t>Inspection Discoveries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6E1A4-5988-4DEC-AB01-D5C8CA08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59" y="291636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8668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5" y="0"/>
            <a:ext cx="11719932" cy="1049235"/>
          </a:xfrm>
        </p:spPr>
        <p:txBody>
          <a:bodyPr/>
          <a:lstStyle/>
          <a:p>
            <a:r>
              <a:rPr lang="en-US" dirty="0"/>
              <a:t>One of the reasons MC cables should not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69" y="1285875"/>
            <a:ext cx="6534944" cy="4901208"/>
          </a:xfrm>
        </p:spPr>
      </p:pic>
    </p:spTree>
    <p:extLst>
      <p:ext uri="{BB962C8B-B14F-4D97-AF65-F5344CB8AC3E}">
        <p14:creationId xmlns:p14="http://schemas.microsoft.com/office/powerpoint/2010/main" val="34496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are MC cables exempt?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49" y="1049234"/>
            <a:ext cx="6907614" cy="5180711"/>
          </a:xfrm>
        </p:spPr>
      </p:pic>
    </p:spTree>
    <p:extLst>
      <p:ext uri="{BB962C8B-B14F-4D97-AF65-F5344CB8AC3E}">
        <p14:creationId xmlns:p14="http://schemas.microsoft.com/office/powerpoint/2010/main" val="3853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Not exempt, but no UL detail to follow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3" y="1043583"/>
            <a:ext cx="6886575" cy="5164932"/>
          </a:xfrm>
        </p:spPr>
      </p:pic>
    </p:spTree>
    <p:extLst>
      <p:ext uri="{BB962C8B-B14F-4D97-AF65-F5344CB8AC3E}">
        <p14:creationId xmlns:p14="http://schemas.microsoft.com/office/powerpoint/2010/main" val="6753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EMT is not exempt either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07" y="1215720"/>
            <a:ext cx="9014773" cy="5070810"/>
          </a:xfrm>
        </p:spPr>
      </p:pic>
      <p:sp>
        <p:nvSpPr>
          <p:cNvPr id="5" name="Oval 4"/>
          <p:cNvSpPr/>
          <p:nvPr/>
        </p:nvSpPr>
        <p:spPr bwMode="auto">
          <a:xfrm>
            <a:off x="3713151" y="2060620"/>
            <a:ext cx="2365676" cy="805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who is going to pay for the damages?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79" y="924223"/>
            <a:ext cx="6802834" cy="5102126"/>
          </a:xfrm>
        </p:spPr>
      </p:pic>
      <p:sp>
        <p:nvSpPr>
          <p:cNvPr id="5" name="Oval 4"/>
          <p:cNvSpPr/>
          <p:nvPr/>
        </p:nvSpPr>
        <p:spPr bwMode="auto">
          <a:xfrm>
            <a:off x="5168464" y="3475285"/>
            <a:ext cx="2030826" cy="199823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Nice trimming job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9439" y="1504685"/>
            <a:ext cx="5852161" cy="4389120"/>
          </a:xfrm>
        </p:spPr>
      </p:pic>
    </p:spTree>
    <p:extLst>
      <p:ext uri="{BB962C8B-B14F-4D97-AF65-F5344CB8AC3E}">
        <p14:creationId xmlns:p14="http://schemas.microsoft.com/office/powerpoint/2010/main" val="868524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Structural engineer said it’s fine?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42" y="905032"/>
            <a:ext cx="7280427" cy="5460320"/>
          </a:xfrm>
        </p:spPr>
      </p:pic>
      <p:sp>
        <p:nvSpPr>
          <p:cNvPr id="5" name="Right Arrow 7"/>
          <p:cNvSpPr/>
          <p:nvPr/>
        </p:nvSpPr>
        <p:spPr bwMode="auto">
          <a:xfrm rot="12931280">
            <a:off x="7863022" y="3497416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6" name="Right Arrow 7"/>
          <p:cNvSpPr/>
          <p:nvPr/>
        </p:nvSpPr>
        <p:spPr bwMode="auto">
          <a:xfrm rot="12622992">
            <a:off x="4408076" y="3901701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0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Fire proofed smoke head!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813" y="1544575"/>
            <a:ext cx="5953761" cy="4465320"/>
          </a:xfrm>
        </p:spPr>
      </p:pic>
    </p:spTree>
    <p:extLst>
      <p:ext uri="{BB962C8B-B14F-4D97-AF65-F5344CB8AC3E}">
        <p14:creationId xmlns:p14="http://schemas.microsoft.com/office/powerpoint/2010/main" val="21659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Sprinkler head protected permanently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2235" y="1657962"/>
            <a:ext cx="5698009" cy="4480560"/>
          </a:xfrm>
        </p:spPr>
      </p:pic>
    </p:spTree>
    <p:extLst>
      <p:ext uri="{BB962C8B-B14F-4D97-AF65-F5344CB8AC3E}">
        <p14:creationId xmlns:p14="http://schemas.microsoft.com/office/powerpoint/2010/main" val="3102604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What will the janitor think?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08" y="1049235"/>
            <a:ext cx="6758071" cy="50685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3" y="1189561"/>
            <a:ext cx="59436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40639"/>
            <a:ext cx="9291215" cy="1049235"/>
          </a:xfrm>
        </p:spPr>
        <p:txBody>
          <a:bodyPr/>
          <a:lstStyle/>
          <a:p>
            <a:r>
              <a:rPr lang="en-US" dirty="0"/>
              <a:t>Door hinges debacle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3" y="1853753"/>
            <a:ext cx="5554728" cy="46765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 dirty="0"/>
              <a:t>SCO Conference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04" y="1837418"/>
            <a:ext cx="6213130" cy="4659848"/>
          </a:xfrm>
          <a:prstGeom prst="rect">
            <a:avLst/>
          </a:prstGeom>
        </p:spPr>
      </p:pic>
      <p:sp>
        <p:nvSpPr>
          <p:cNvPr id="7" name="Right Arrow 7"/>
          <p:cNvSpPr/>
          <p:nvPr/>
        </p:nvSpPr>
        <p:spPr bwMode="auto">
          <a:xfrm rot="8764009">
            <a:off x="4389809" y="1518603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9" name="Right Arrow 7"/>
          <p:cNvSpPr/>
          <p:nvPr/>
        </p:nvSpPr>
        <p:spPr bwMode="auto">
          <a:xfrm rot="7366680">
            <a:off x="3928501" y="2322472"/>
            <a:ext cx="3081457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4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It’s OK, just temporary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4" y="777802"/>
            <a:ext cx="7060019" cy="544334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Quick fix, This is just wrong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41" y="894224"/>
            <a:ext cx="6625345" cy="5003372"/>
          </a:xfrm>
        </p:spPr>
      </p:pic>
    </p:spTree>
    <p:extLst>
      <p:ext uri="{BB962C8B-B14F-4D97-AF65-F5344CB8AC3E}">
        <p14:creationId xmlns:p14="http://schemas.microsoft.com/office/powerpoint/2010/main" val="230593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Can you Find the recessed light?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58" y="1049235"/>
            <a:ext cx="7636789" cy="4714331"/>
          </a:xfrm>
        </p:spPr>
      </p:pic>
    </p:spTree>
    <p:extLst>
      <p:ext uri="{BB962C8B-B14F-4D97-AF65-F5344CB8AC3E}">
        <p14:creationId xmlns:p14="http://schemas.microsoft.com/office/powerpoint/2010/main" val="17013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So the roof can breath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43028" y="868679"/>
            <a:ext cx="6988652" cy="5241489"/>
          </a:xfrm>
        </p:spPr>
      </p:pic>
    </p:spTree>
    <p:extLst>
      <p:ext uri="{BB962C8B-B14F-4D97-AF65-F5344CB8AC3E}">
        <p14:creationId xmlns:p14="http://schemas.microsoft.com/office/powerpoint/2010/main" val="343685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Going around your elbow(s)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65" y="925741"/>
            <a:ext cx="7052042" cy="5234786"/>
          </a:xfrm>
        </p:spPr>
      </p:pic>
    </p:spTree>
    <p:extLst>
      <p:ext uri="{BB962C8B-B14F-4D97-AF65-F5344CB8AC3E}">
        <p14:creationId xmlns:p14="http://schemas.microsoft.com/office/powerpoint/2010/main" val="3680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Shortcut, but it 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20" y="1101824"/>
            <a:ext cx="6445403" cy="494125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19" y="1101824"/>
            <a:ext cx="4638908" cy="49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Inspections are important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69" y="1049235"/>
            <a:ext cx="6623272" cy="4967454"/>
          </a:xfrm>
        </p:spPr>
      </p:pic>
    </p:spTree>
    <p:extLst>
      <p:ext uri="{BB962C8B-B14F-4D97-AF65-F5344CB8AC3E}">
        <p14:creationId xmlns:p14="http://schemas.microsoft.com/office/powerpoint/2010/main" val="24490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Knuckle buster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982" y="1396935"/>
            <a:ext cx="5872481" cy="4723970"/>
          </a:xfrm>
        </p:spPr>
      </p:pic>
    </p:spTree>
    <p:extLst>
      <p:ext uri="{BB962C8B-B14F-4D97-AF65-F5344CB8AC3E}">
        <p14:creationId xmlns:p14="http://schemas.microsoft.com/office/powerpoint/2010/main" val="790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0"/>
            <a:ext cx="11449318" cy="780671"/>
          </a:xfrm>
        </p:spPr>
        <p:txBody>
          <a:bodyPr>
            <a:normAutofit/>
          </a:bodyPr>
          <a:lstStyle/>
          <a:p>
            <a:r>
              <a:rPr lang="en-US" sz="2400" dirty="0"/>
              <a:t>If it’s clear to the reviewer it will be clear to the contractor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5320"/>
            <a:ext cx="1671183" cy="309201"/>
          </a:xfrm>
        </p:spPr>
        <p:txBody>
          <a:bodyPr/>
          <a:lstStyle/>
          <a:p>
            <a:r>
              <a:rPr lang="en-US" dirty="0"/>
              <a:t>SCO Conference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442227"/>
              </p:ext>
            </p:extLst>
          </p:nvPr>
        </p:nvGraphicFramePr>
        <p:xfrm>
          <a:off x="1276997" y="556384"/>
          <a:ext cx="9890760" cy="594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4" imgW="28803465" imgH="20574000" progId="AcroExch.Document.DC">
                  <p:embed/>
                </p:oleObj>
              </mc:Choice>
              <mc:Fallback>
                <p:oleObj name="Acrobat Document" r:id="rId4" imgW="28803465" imgH="20574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997" y="556384"/>
                        <a:ext cx="9890760" cy="594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 rot="19575457">
            <a:off x="4036175" y="2967335"/>
            <a:ext cx="4119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APPROVED</a:t>
            </a:r>
          </a:p>
        </p:txBody>
      </p:sp>
    </p:spTree>
    <p:extLst>
      <p:ext uri="{BB962C8B-B14F-4D97-AF65-F5344CB8AC3E}">
        <p14:creationId xmlns:p14="http://schemas.microsoft.com/office/powerpoint/2010/main" val="6606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4E27A1E-D49E-4CAF-B26A-B87A747969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6927" y="182880"/>
            <a:ext cx="8637073" cy="16753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37</a:t>
            </a:r>
            <a:r>
              <a:rPr lang="en-US" sz="32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Annual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State Construction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Conference</a:t>
            </a:r>
            <a:b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March 29th, 2018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803D80-EF43-4860-A470-04F812F396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72710" y="2172386"/>
            <a:ext cx="8636000" cy="9779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chemeClr val="tx1"/>
                </a:solidFill>
                <a:latin typeface="Calisto MT" panose="02040603050505030304" pitchFamily="18" charset="0"/>
                <a:ea typeface="+mj-ea"/>
                <a:cs typeface="+mj-cs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6E1A4-5988-4DEC-AB01-D5C8CA085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63" y="3914516"/>
            <a:ext cx="2057400" cy="2057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48005" y="3012455"/>
            <a:ext cx="3052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Questions? Send email to</a:t>
            </a:r>
          </a:p>
          <a:p>
            <a:r>
              <a:rPr lang="en-US" b="1" dirty="0"/>
              <a:t>Latif.kaid@doa.nc.gov</a:t>
            </a:r>
          </a:p>
        </p:txBody>
      </p:sp>
    </p:spTree>
    <p:extLst>
      <p:ext uri="{BB962C8B-B14F-4D97-AF65-F5344CB8AC3E}">
        <p14:creationId xmlns:p14="http://schemas.microsoft.com/office/powerpoint/2010/main" val="253019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Ventilation – checked</a:t>
            </a:r>
            <a:br>
              <a:rPr lang="en-US" dirty="0"/>
            </a:br>
            <a:r>
              <a:rPr lang="en-US" dirty="0"/>
              <a:t>Floor deck design - checked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14" y="1203836"/>
            <a:ext cx="7391399" cy="5326513"/>
          </a:xfrm>
        </p:spPr>
      </p:pic>
    </p:spTree>
    <p:extLst>
      <p:ext uri="{BB962C8B-B14F-4D97-AF65-F5344CB8AC3E}">
        <p14:creationId xmlns:p14="http://schemas.microsoft.com/office/powerpoint/2010/main" val="12584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49" y="758561"/>
            <a:ext cx="7988376" cy="6021421"/>
          </a:xfrm>
        </p:spPr>
      </p:pic>
      <p:sp>
        <p:nvSpPr>
          <p:cNvPr id="5" name="Oval 4"/>
          <p:cNvSpPr/>
          <p:nvPr/>
        </p:nvSpPr>
        <p:spPr bwMode="auto">
          <a:xfrm>
            <a:off x="2669963" y="2325673"/>
            <a:ext cx="1465887" cy="643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313474" y="1452613"/>
            <a:ext cx="1546951" cy="6961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8764009">
            <a:off x="8419568" y="2215492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64" y="272614"/>
            <a:ext cx="7157783" cy="4678386"/>
          </a:xfrm>
          <a:prstGeom prst="rect">
            <a:avLst/>
          </a:prstGeom>
        </p:spPr>
      </p:pic>
      <p:sp>
        <p:nvSpPr>
          <p:cNvPr id="12" name="Right Arrow 7"/>
          <p:cNvSpPr/>
          <p:nvPr/>
        </p:nvSpPr>
        <p:spPr bwMode="auto">
          <a:xfrm rot="8764009">
            <a:off x="7768339" y="4000916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3" name="Right Arrow 7"/>
          <p:cNvSpPr/>
          <p:nvPr/>
        </p:nvSpPr>
        <p:spPr bwMode="auto">
          <a:xfrm rot="8764009">
            <a:off x="7240876" y="5655613"/>
            <a:ext cx="2184174" cy="4197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29" y="249409"/>
            <a:ext cx="9291215" cy="758561"/>
          </a:xfrm>
        </p:spPr>
        <p:txBody>
          <a:bodyPr/>
          <a:lstStyle/>
          <a:p>
            <a:r>
              <a:rPr lang="en-US" dirty="0"/>
              <a:t>Wall wash compromised</a:t>
            </a:r>
          </a:p>
        </p:txBody>
      </p:sp>
    </p:spTree>
    <p:extLst>
      <p:ext uri="{BB962C8B-B14F-4D97-AF65-F5344CB8AC3E}">
        <p14:creationId xmlns:p14="http://schemas.microsoft.com/office/powerpoint/2010/main" val="20471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  <p:bldP spid="1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107" y="23446"/>
            <a:ext cx="9291215" cy="1049235"/>
          </a:xfrm>
        </p:spPr>
        <p:txBody>
          <a:bodyPr/>
          <a:lstStyle/>
          <a:p>
            <a:r>
              <a:rPr lang="en-US" dirty="0"/>
              <a:t>Exit is protected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3" y="1156900"/>
            <a:ext cx="7164597" cy="5373449"/>
          </a:xfrm>
        </p:spPr>
      </p:pic>
    </p:spTree>
    <p:extLst>
      <p:ext uri="{BB962C8B-B14F-4D97-AF65-F5344CB8AC3E}">
        <p14:creationId xmlns:p14="http://schemas.microsoft.com/office/powerpoint/2010/main" val="14140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Are those trees to remain?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21" y="894689"/>
            <a:ext cx="4624586" cy="5808764"/>
          </a:xfrm>
        </p:spPr>
      </p:pic>
    </p:spTree>
    <p:extLst>
      <p:ext uri="{BB962C8B-B14F-4D97-AF65-F5344CB8AC3E}">
        <p14:creationId xmlns:p14="http://schemas.microsoft.com/office/powerpoint/2010/main" val="16377685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There is a reason why appliances cords are 6 feet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5655" y="1745252"/>
            <a:ext cx="5580289" cy="445949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396" y="1746975"/>
            <a:ext cx="5578320" cy="4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Better than having another roof penetration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049235"/>
            <a:ext cx="6895884" cy="5171913"/>
          </a:xfrm>
        </p:spPr>
      </p:pic>
    </p:spTree>
    <p:extLst>
      <p:ext uri="{BB962C8B-B14F-4D97-AF65-F5344CB8AC3E}">
        <p14:creationId xmlns:p14="http://schemas.microsoft.com/office/powerpoint/2010/main" val="7503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D443-54F2-4407-B597-C152D612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07" y="0"/>
            <a:ext cx="9291215" cy="1049235"/>
          </a:xfrm>
        </p:spPr>
        <p:txBody>
          <a:bodyPr/>
          <a:lstStyle/>
          <a:p>
            <a:r>
              <a:rPr lang="en-US" dirty="0"/>
              <a:t>How high should it be? 6 feet?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DC7F-ADA3-4C7B-B4DE-B1704F6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870" y="6221148"/>
            <a:ext cx="1671183" cy="309201"/>
          </a:xfrm>
        </p:spPr>
        <p:txBody>
          <a:bodyPr/>
          <a:lstStyle/>
          <a:p>
            <a:r>
              <a:rPr lang="en-US"/>
              <a:t>SCO Conference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1" y="1011436"/>
            <a:ext cx="6872288" cy="5154217"/>
          </a:xfrm>
        </p:spPr>
      </p:pic>
      <p:sp>
        <p:nvSpPr>
          <p:cNvPr id="5" name="Right Arrow 7"/>
          <p:cNvSpPr/>
          <p:nvPr/>
        </p:nvSpPr>
        <p:spPr bwMode="auto">
          <a:xfrm rot="2266647">
            <a:off x="3053414" y="2218864"/>
            <a:ext cx="2021375" cy="2098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2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Galler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681</TotalTime>
  <Words>263</Words>
  <Application>Microsoft Office PowerPoint</Application>
  <PresentationFormat>Widescreen</PresentationFormat>
  <Paragraphs>61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Batang</vt:lpstr>
      <vt:lpstr>Arial</vt:lpstr>
      <vt:lpstr>Calibri</vt:lpstr>
      <vt:lpstr>Calisto MT</vt:lpstr>
      <vt:lpstr>Rockwell</vt:lpstr>
      <vt:lpstr>Times New Roman</vt:lpstr>
      <vt:lpstr>Gallery</vt:lpstr>
      <vt:lpstr>Acrobat Document</vt:lpstr>
      <vt:lpstr>37th Annual  State Construction  Conference March 29th, 2018</vt:lpstr>
      <vt:lpstr>Door hinges debacle</vt:lpstr>
      <vt:lpstr>Ventilation – checked Floor deck design - checked</vt:lpstr>
      <vt:lpstr>Wall wash compromised</vt:lpstr>
      <vt:lpstr>Exit is protected</vt:lpstr>
      <vt:lpstr>Are those trees to remain?</vt:lpstr>
      <vt:lpstr>There is a reason why appliances cords are 6 feet long</vt:lpstr>
      <vt:lpstr>Better than having another roof penetration</vt:lpstr>
      <vt:lpstr>How high should it be? 6 feet?</vt:lpstr>
      <vt:lpstr>One of the reasons MC cables should not used</vt:lpstr>
      <vt:lpstr>are MC cables exempt?</vt:lpstr>
      <vt:lpstr>Not exempt, but no UL detail to follow</vt:lpstr>
      <vt:lpstr>EMT is not exempt either</vt:lpstr>
      <vt:lpstr>who is going to pay for the damages?</vt:lpstr>
      <vt:lpstr>Nice trimming job</vt:lpstr>
      <vt:lpstr>Structural engineer said it’s fine?</vt:lpstr>
      <vt:lpstr>Fire proofed smoke head!</vt:lpstr>
      <vt:lpstr>Sprinkler head protected permanently</vt:lpstr>
      <vt:lpstr>What will the janitor think?</vt:lpstr>
      <vt:lpstr>It’s OK, just temporary</vt:lpstr>
      <vt:lpstr>Quick fix, This is just wrong</vt:lpstr>
      <vt:lpstr>Can you Find the recessed light?</vt:lpstr>
      <vt:lpstr>So the roof can breath</vt:lpstr>
      <vt:lpstr>Going around your elbow(s)</vt:lpstr>
      <vt:lpstr>Shortcut, but it works</vt:lpstr>
      <vt:lpstr>Inspections are important</vt:lpstr>
      <vt:lpstr>Knuckle buster</vt:lpstr>
      <vt:lpstr>If it’s clear to the reviewer it will be clear to the contractor</vt:lpstr>
      <vt:lpstr>37th Annual  State Construction  Conference March 29th,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37th Annual  State Construction  Conference March 29th, 2018</dc:title>
  <dc:creator>Hahnel, LeaAnne</dc:creator>
  <cp:lastModifiedBy>Kaid, Latif</cp:lastModifiedBy>
  <cp:revision>34</cp:revision>
  <dcterms:created xsi:type="dcterms:W3CDTF">2018-03-01T15:27:00Z</dcterms:created>
  <dcterms:modified xsi:type="dcterms:W3CDTF">2018-03-27T12:23:38Z</dcterms:modified>
</cp:coreProperties>
</file>